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66" r:id="rId4"/>
    <p:sldId id="257" r:id="rId5"/>
    <p:sldId id="270" r:id="rId6"/>
    <p:sldId id="267" r:id="rId7"/>
    <p:sldId id="268" r:id="rId8"/>
    <p:sldId id="269" r:id="rId9"/>
    <p:sldId id="258" r:id="rId10"/>
    <p:sldId id="259" r:id="rId11"/>
    <p:sldId id="272" r:id="rId12"/>
    <p:sldId id="271" r:id="rId13"/>
    <p:sldId id="261" r:id="rId14"/>
    <p:sldId id="262" r:id="rId15"/>
    <p:sldId id="263" r:id="rId16"/>
    <p:sldId id="264" r:id="rId17"/>
    <p:sldId id="265" r:id="rId18"/>
    <p:sldId id="273" r:id="rId1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7" d="100"/>
          <a:sy n="47" d="100"/>
        </p:scale>
        <p:origin x="-1109"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03/01/2013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03/01/2013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03/01/2013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03/01/2013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03/01/2013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03/01/2013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03/01/2013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03/01/2013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03/01/2013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03/01/2013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03/01/2013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03/01/2013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260648"/>
            <a:ext cx="7772400" cy="1470025"/>
          </a:xfrm>
        </p:spPr>
        <p:txBody>
          <a:bodyPr>
            <a:noAutofit/>
          </a:bodyPr>
          <a:lstStyle/>
          <a:p>
            <a:r>
              <a:rPr lang="es-CO" sz="4800" b="1" i="1" dirty="0" smtClean="0">
                <a:latin typeface="Castellar" pitchFamily="18" charset="0"/>
              </a:rPr>
              <a:t>SIN </a:t>
            </a:r>
            <a:r>
              <a:rPr lang="es-CO" sz="4800" b="1" i="1" dirty="0" smtClean="0">
                <a:solidFill>
                  <a:srgbClr val="FF0000"/>
                </a:solidFill>
                <a:latin typeface="Castellar" pitchFamily="18" charset="0"/>
              </a:rPr>
              <a:t>OBEDIENCIA</a:t>
            </a:r>
            <a:r>
              <a:rPr lang="es-CO" sz="4800" b="1" i="1" dirty="0" smtClean="0">
                <a:latin typeface="Castellar" pitchFamily="18" charset="0"/>
              </a:rPr>
              <a:t> NO HAY SALVACIÓN</a:t>
            </a:r>
            <a:endParaRPr lang="es-CO" sz="4800" b="1" i="1" dirty="0">
              <a:latin typeface="Castellar" pitchFamily="18" charset="0"/>
            </a:endParaRPr>
          </a:p>
        </p:txBody>
      </p:sp>
      <p:pic>
        <p:nvPicPr>
          <p:cNvPr id="1026" name="Picture 2" descr="http://2.bp.blogspot.com/-Viqd8_AraGk/T3MbYGcujII/AAAAAAAACo0/QzWy6DIFDbE/s400/pic_2006-11-25_18484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5495" y="1700808"/>
            <a:ext cx="7704856" cy="49685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1356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4680520" cy="6264696"/>
          </a:xfrm>
          <a:solidFill>
            <a:schemeClr val="accent6">
              <a:lumMod val="40000"/>
              <a:lumOff val="60000"/>
            </a:schemeClr>
          </a:solidFill>
        </p:spPr>
        <p:txBody>
          <a:bodyPr>
            <a:noAutofit/>
          </a:bodyPr>
          <a:lstStyle/>
          <a:p>
            <a:pPr marL="0" indent="0" algn="ctr">
              <a:buNone/>
            </a:pPr>
            <a:endParaRPr lang="es-CO" sz="4000" dirty="0" smtClean="0"/>
          </a:p>
          <a:p>
            <a:pPr marL="0" indent="0" algn="ctr">
              <a:buNone/>
            </a:pPr>
            <a:r>
              <a:rPr lang="es-CO" sz="4000" dirty="0" smtClean="0"/>
              <a:t>No olvide, que para obtener las respuestas a nuestras inquietudes, tenemos que permitir que sea la Palabra de Dios la que responda a nuestras inquietudes.</a:t>
            </a:r>
            <a:endParaRPr lang="es-CO" sz="4000" dirty="0"/>
          </a:p>
        </p:txBody>
      </p:sp>
      <p:pic>
        <p:nvPicPr>
          <p:cNvPr id="2052" name="Picture 4" descr="http://www.estuimagen.com/imagenes/religion/la_santa_biblia-125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1196752"/>
            <a:ext cx="3951717" cy="46206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66360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2290266"/>
          </a:xfrm>
        </p:spPr>
        <p:txBody>
          <a:bodyPr>
            <a:normAutofit fontScale="90000"/>
          </a:bodyPr>
          <a:lstStyle/>
          <a:p>
            <a:r>
              <a:rPr lang="es-CO" sz="2800" i="1" dirty="0" smtClean="0">
                <a:solidFill>
                  <a:srgbClr val="FF0000"/>
                </a:solidFill>
              </a:rPr>
              <a:t>Nota. «</a:t>
            </a:r>
            <a:r>
              <a:rPr lang="es-CO" sz="2800" i="1" u="sng" dirty="0" smtClean="0">
                <a:solidFill>
                  <a:srgbClr val="FF0000"/>
                </a:solidFill>
              </a:rPr>
              <a:t>Sin obediencia no hay salvación</a:t>
            </a:r>
            <a:r>
              <a:rPr lang="es-CO" sz="2800" i="1" dirty="0" smtClean="0">
                <a:solidFill>
                  <a:srgbClr val="FF0000"/>
                </a:solidFill>
              </a:rPr>
              <a:t>», significa que, cuando el hombre entra en contacto con Cristo a través de su muerte, y el amor que surge ahora en nosotros hacia Él, el Espíritu Santo lo capacita para comenzar a obedecer los Mandamientos de Dios </a:t>
            </a:r>
            <a:r>
              <a:rPr lang="es-CO" sz="2800" i="1" dirty="0" smtClean="0"/>
              <a:t>(Lea Juan 14:15; Ezequiel 36:27).</a:t>
            </a:r>
            <a:endParaRPr lang="es-CO" sz="2800" i="1" dirty="0"/>
          </a:p>
        </p:txBody>
      </p:sp>
      <p:pic>
        <p:nvPicPr>
          <p:cNvPr id="4" name="Picture 2" descr="http://2.bp.blogspot.com/-Viqd8_AraGk/T3MbYGcujII/AAAAAAAACo0/QzWy6DIFDbE/s400/pic_2006-11-25_18484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2780928"/>
            <a:ext cx="8496944" cy="3888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2563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179512" y="274638"/>
            <a:ext cx="8712968" cy="1143000"/>
          </a:xfrm>
        </p:spPr>
        <p:txBody>
          <a:bodyPr>
            <a:noAutofit/>
          </a:bodyPr>
          <a:lstStyle/>
          <a:p>
            <a:r>
              <a:rPr lang="es-CO" sz="4000" b="1" i="1" dirty="0" smtClean="0">
                <a:solidFill>
                  <a:srgbClr val="FF0000"/>
                </a:solidFill>
              </a:rPr>
              <a:t>Jesús expone las condiciones para obtener la vida eterna</a:t>
            </a:r>
            <a:endParaRPr lang="es-CO" sz="4000" b="1" i="1" dirty="0">
              <a:solidFill>
                <a:srgbClr val="FF0000"/>
              </a:solidFill>
            </a:endParaRPr>
          </a:p>
        </p:txBody>
      </p:sp>
      <p:sp>
        <p:nvSpPr>
          <p:cNvPr id="3" name="2 Marcador de contenido"/>
          <p:cNvSpPr>
            <a:spLocks noGrp="1"/>
          </p:cNvSpPr>
          <p:nvPr>
            <p:ph idx="1"/>
          </p:nvPr>
        </p:nvSpPr>
        <p:spPr>
          <a:xfrm>
            <a:off x="457200" y="1600200"/>
            <a:ext cx="4978896" cy="4925144"/>
          </a:xfrm>
          <a:solidFill>
            <a:schemeClr val="accent5">
              <a:lumMod val="20000"/>
              <a:lumOff val="80000"/>
            </a:schemeClr>
          </a:solidFill>
        </p:spPr>
        <p:txBody>
          <a:bodyPr>
            <a:normAutofit/>
          </a:bodyPr>
          <a:lstStyle/>
          <a:p>
            <a:pPr marL="0" indent="0" algn="ctr">
              <a:buNone/>
            </a:pPr>
            <a:r>
              <a:rPr lang="es-CO" b="1" dirty="0" smtClean="0"/>
              <a:t> </a:t>
            </a:r>
            <a:r>
              <a:rPr lang="es-CO" sz="3600" b="1" dirty="0" smtClean="0">
                <a:solidFill>
                  <a:srgbClr val="FF0000"/>
                </a:solidFill>
              </a:rPr>
              <a:t>Mateo 19:16- 20</a:t>
            </a:r>
            <a:r>
              <a:rPr lang="es-CO" sz="3600" b="1" dirty="0" smtClean="0"/>
              <a:t>. </a:t>
            </a:r>
            <a:r>
              <a:rPr lang="es-CO" sz="3600" dirty="0" smtClean="0"/>
              <a:t>Y</a:t>
            </a:r>
            <a:r>
              <a:rPr lang="es-CO" sz="3600" dirty="0"/>
              <a:t>, he aquí, uno llegándose, le dijo: Maestro bueno, ¿</a:t>
            </a:r>
            <a:r>
              <a:rPr lang="es-CO" sz="3600" i="1" u="sng" dirty="0"/>
              <a:t>qué bien haré, para tener la vida eterna</a:t>
            </a:r>
            <a:r>
              <a:rPr lang="es-CO" sz="3600" dirty="0"/>
              <a:t>?  </a:t>
            </a:r>
            <a:r>
              <a:rPr lang="es-CO" sz="3600" b="1" baseline="30000" dirty="0" smtClean="0"/>
              <a:t>17 </a:t>
            </a:r>
            <a:r>
              <a:rPr lang="es-CO" sz="3600" dirty="0"/>
              <a:t>Y él le dijo: </a:t>
            </a:r>
            <a:r>
              <a:rPr lang="es-CO" sz="3600" dirty="0" smtClean="0"/>
              <a:t>¿…. </a:t>
            </a:r>
            <a:r>
              <a:rPr lang="es-CO" sz="3600" i="1" u="sng" dirty="0"/>
              <a:t>S</a:t>
            </a:r>
            <a:r>
              <a:rPr lang="es-CO" sz="3600" i="1" u="sng" dirty="0" smtClean="0"/>
              <a:t>i </a:t>
            </a:r>
            <a:r>
              <a:rPr lang="es-CO" sz="3600" i="1" u="sng" dirty="0"/>
              <a:t>quieres entrar en la vida, guarda los mandamientos</a:t>
            </a:r>
            <a:r>
              <a:rPr lang="es-CO" sz="3600" dirty="0" smtClean="0"/>
              <a:t>.</a:t>
            </a:r>
            <a:endParaRPr lang="es-CO" sz="3600" dirty="0"/>
          </a:p>
          <a:p>
            <a:pPr marL="0" indent="0">
              <a:buNone/>
            </a:pPr>
            <a:endParaRPr lang="es-CO" b="1" baseline="30000" dirty="0"/>
          </a:p>
        </p:txBody>
      </p:sp>
      <p:pic>
        <p:nvPicPr>
          <p:cNvPr id="1026" name="Picture 2" descr="http://4.bp.blogspot.com/_X88wEuKwHxI/SeVuTKkUKjI/AAAAAAAAALg/h4hk4Va9AUg/s400/Vida+Etern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8818" y="1556792"/>
            <a:ext cx="3810000" cy="49685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4649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barn(inVertical)">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barn(inVertical)">
                                      <p:cBhvr>
                                        <p:cTn id="1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5194920" cy="5976664"/>
          </a:xfrm>
        </p:spPr>
        <p:txBody>
          <a:bodyPr>
            <a:normAutofit lnSpcReduction="10000"/>
          </a:bodyPr>
          <a:lstStyle/>
          <a:p>
            <a:pPr marL="0" indent="0" algn="ctr">
              <a:buNone/>
            </a:pPr>
            <a:r>
              <a:rPr lang="es-CO" sz="3600" b="1" baseline="30000" dirty="0"/>
              <a:t>18 </a:t>
            </a:r>
            <a:r>
              <a:rPr lang="es-CO" sz="3600" dirty="0"/>
              <a:t>Dísele: ¿Cuáles? Y Jesús dijo: </a:t>
            </a:r>
            <a:r>
              <a:rPr lang="es-CO" sz="3600" i="1" u="sng" dirty="0"/>
              <a:t>No matarás</a:t>
            </a:r>
            <a:r>
              <a:rPr lang="es-CO" sz="3600" dirty="0"/>
              <a:t>: No </a:t>
            </a:r>
            <a:r>
              <a:rPr lang="es-CO" sz="3600" i="1" u="sng" dirty="0"/>
              <a:t>adulterarás</a:t>
            </a:r>
            <a:r>
              <a:rPr lang="es-CO" sz="3600" dirty="0"/>
              <a:t>: No </a:t>
            </a:r>
            <a:r>
              <a:rPr lang="es-CO" sz="3600" i="1" u="sng" dirty="0"/>
              <a:t>hurtarás</a:t>
            </a:r>
            <a:r>
              <a:rPr lang="es-CO" sz="3600" dirty="0"/>
              <a:t>: No dirás </a:t>
            </a:r>
            <a:r>
              <a:rPr lang="es-CO" sz="3600" i="1" u="sng" dirty="0"/>
              <a:t>falso testimonio</a:t>
            </a:r>
            <a:r>
              <a:rPr lang="es-CO" sz="3600" dirty="0"/>
              <a:t>:</a:t>
            </a:r>
            <a:r>
              <a:rPr lang="es-CO" sz="3600" b="1" baseline="30000" dirty="0"/>
              <a:t>19 </a:t>
            </a:r>
            <a:r>
              <a:rPr lang="es-CO" sz="3600" i="1" u="sng" dirty="0"/>
              <a:t>Honra a tu padre y a tu madre</a:t>
            </a:r>
            <a:r>
              <a:rPr lang="es-CO" sz="3600" dirty="0"/>
              <a:t>: Y, </a:t>
            </a:r>
            <a:r>
              <a:rPr lang="es-CO" sz="3600" i="1" u="sng" dirty="0"/>
              <a:t>amarás a tu prójimo, como a ti mismo</a:t>
            </a:r>
            <a:r>
              <a:rPr lang="es-CO" sz="3600" dirty="0"/>
              <a:t>. </a:t>
            </a:r>
            <a:r>
              <a:rPr lang="es-CO" sz="3600" b="1" baseline="30000" dirty="0"/>
              <a:t>20 </a:t>
            </a:r>
            <a:r>
              <a:rPr lang="es-CO" sz="3600" dirty="0"/>
              <a:t>Dísele el mancebo: Todo esto guardé desde mi mocedad:</a:t>
            </a:r>
          </a:p>
          <a:p>
            <a:endParaRPr lang="es-CO" dirty="0"/>
          </a:p>
        </p:txBody>
      </p:sp>
      <p:sp>
        <p:nvSpPr>
          <p:cNvPr id="2" name="AutoShape 2" descr="data:image/jpeg;base64,/9j/4AAQSkZJRgABAQAAAQABAAD/2wCEAAkGBhQSERUUExQWFRUWGB4ZGBgXGBwcHBwhGhocHBoaHBwdHCYeGBkjHBwaHy8gJCcpLCwsGh8xNTAqNSYrLCkBCQoKDgwOGg8PGikeHCQpLCosKSwsKSwsLCkpLCksKSkpKSksLCwpLCksKSkpLCkpLCwsKSwpKTUpLCksLCwsKf/AABEIAMIBAwMBIgACEQEDEQH/xAAcAAADAAMBAQEAAAAAAAAAAAAEBQYAAwcCAQj/xABFEAACAQIEAwUFBgMFBwUBAQABAgMAEQQFEiExQVEGEyJhcTKBkaGxBxQjQlLBM2JyJHPR4fAVJTRDgpLxFlNjorKDNf/EABoBAAMBAQEBAAAAAAAAAAAAAAIDBAUBAAb/xAAsEQACAgEDAgYCAgIDAAAAAAAAAQIDERIhMQQiEzJBUWFxM4EFFCPBQlKR/9oADAMBAAIRAxEAPwB32LxxTK4ZsQPDGi6BbcgCy+pJ+VPM0z/DRlFkJXWL7qbWPU8jU3gsFI+AwDB9MaRxMd7bhQbselr0N9oGMimhidXDAEknkRyrEsXc/ssrhqDc+x80OIQRhZInj8CsuocdwDx6H31uybLYo8QZtHdMVsVB8IJ47cqO7HZjFi4I9QCyxeyD6WBXqCK3Z1l/5gtypsbc7c6r6WnbxFyiXqptdgyIBsfgelKj2WhLvK2pncH2jcC/MCkWddp/useuKJyTsbt4VPnzozsr23GKmjidCmoG7cuG3pWtHqarFiXJCuluxqjwG9o+zpxMSJEwVkO2rYEWtY25871GYXJ5Y8QkTKIyxYK5B0t03rrMmW6SAGBJ+nnQWdZTDNGAJVDRsH1k+zpO/oDU3VU0S7iiiVyWMEtg+zU2Hxccyorqy6XC/lJ4nf5Vr+0Z7LEu19yRbcf5UVJ9peASQo0jyW4sq2T3dfWic/x+HxkQIQtceFgLEdL34ipbLIqt11orpqs8TXMgsPgo++jaUExNbVa4JHT0roWFxUSMIsLD4BbdRYD3njS7s1hjKv3eSBGsDZ24gdBVVlWUpBHoSM7Hn+1+VJoulQtMQ76lbLLFWZ5S8jK3eaQpvpT9+vpWlMq3Mjs17+0dvl0tTIYGVWJaUaf0hb/6NE9yrCzKX/r4fClW9Ta3hsKNVaXAqwuHQboEC72Y7n1oZpZZPAjFm6pz9/KmOaRYcW70qvQXtw6DiayLtJhVGlJolvYWv8vWj1Vr0yw9M3xwfMJkbBQJnLc9PHfzPOjlwi7AADyHH/EVKZ92lfvSkUuhV4vcb2FzbkAKkcVmo7xyrB9tpGmZST12N7UvGV7FFNE58HVMXoHrXwIo3YgeVReQdqWCqJ1upOkSq2tb8gx5HzNV0+Mjisz2HmT+1SyjJPcZODhsza+KC3IUnzOwoX/a8h3ERI5b6fhzNeO1GdLhMP3rDW7GyJyJPD3c6hsvz7FvqknGtG/La2nzQcj9aalGKywq63YspFzhM+DuEZdDefA+80ykwgPEn47fCo6HDCVdanUOF+Y8j/MKdZPjLnunJuOBrkoZWUBKGOBqEUGwBJ52r5mOAXER91Iv4fG4Njt0tSXMO0DBjHABtxfjw5CtGXZzIDdmLrfxAj/VqbCmeBTWWU+X4BIECRiwHx9T50SgCkkC1+JsPn1rnGddv8QsrKgjhAOwkBZmHJugvVT2Y7RtIi98Yn1GwkhOwvyccVPyr0YNbHJ1yS1EnLhPvOMkMYsneEnSOQ4n30PlmCEv3k8F4Anlvt6V0rGZaIoJBCArFTYgc6SZD2YP3Jo5QSZW1uAdJ24KT5/vU3hvXhg69hLkuDCYdxMU1k3iGoElQbEgcxQk+GuRNE3iTwsu3w9KKn7QYTvY4pIXg7pjGhFvCDsSxIvp34D1rMXlvc4tiZAV0gsqm1+l7eVBZTJtaTsY77g8WepYagwbmKymn3jDf+wD59fnXymf1JfAXhonMhxMr5aEvqKxKsanbZhufcKFzLCa8HHDAA5B1SsN9IB336XPyrz2MxEKwL30pTVGBa/EAWp1iXwUKlQ3d6lB8NySD+1Om3rY+paYpoDyNf7V4R+FHGq6r8bDrVin2i4fgYSTwNt65uuM0O0IbwXuGB4j/C1GwYot4YUuB+Y/W1PpmorVkT1NfiS4KbtBnUGI3AWNNIDBgAST5DjSbCdrcJCbAte2yol+H0pPnurunZ+KcPXl60myV5e7bu0txMkoBLW6X5L6UUZLOtHY07YZY5v9qjS7sk0UOwAAG5A3JP7WrRl5GYg21LBHvL4rM45Jt+XmaR4nJcOUFmxDubWJAC3PAbm9q3YHLZMFIfGY1aM+Lr/Lb9VFO9SQUascDiabDxjSEQK3shIx3gF+eq9vf1rfie07PC0Wgg/8ojSLBdgptu3nSbCZJiJ1Uxo4DXJJHiPS7GnWV9lpoZlkdQVAtfUCVPP30uM5N4DloSzJ7jTs7lM6MZXaw4Ku+rhuT09Ko1ncC/eGw871Edp88m70QwmwUXbjvfltypFi8RMjFVJHh1GxIv150x3QjLSKVDsWo6HnefyRBGTQVa6kmwsQNrciaRYTtXKsn8XvD+ki/HyA2IoCXENicuRANcsjiMDlcH2reQ4mjcpyhcOjpHZp0QMz8d+OleQFufO9R9TKMd1yNqqTWGE9oWjN/CxkYWdifF6X5e6pX/04ki6VYq3Fb7i/IHp61V46LUdbWVWXUWJ295/bekC5tGZBGhLaj7QFh8+VZ0J2t5RfDEY4R6nlMMaxxvAqL4ZDJ42Y8b2HEauFDXnmPhSOTqZIVQeotvXmdLhtQ/hvqK24gcTfoOlFYTCd5IGadilr6RstuQ8rVoKxtLJyt6WJ8THJEsgCIGI37lrKR0eM3B63G9VHZ2J8djF724SNVdlPACwCr8dzU9hIYIgzXbV4g4B6H966R2LwBjwjSsCHmu5vxC28APnbf301PUI6uSSx6kF2pzZ58Yxe5RSQi8rDbboTTmLPB901LDp0kJYnjcUpzRlXGKg4ALq9Tv8ASn3aTGxLAqqODBja1hyuait3e5TBaVFRQh7PZq8WI0upWOQ2PkeRqqz5+77uUC2k6Xt0PA1J5xig6B7g2G1vrT/svmy43CNGx/EUaSDz5BvOqaJaotCuqr0tSXqA5tMyjQG7tWGoFeJB6V8yrOAyFGPiUEE/qtz9axsv+8YZ4m/jQbp1t0+FLuw+Uli0jiwHhA+pNVVTk2iaUYqLyVX/AKVGMWJ5GdAotcbMwH5fTzo3C5VBhyVjAXa1wTf4n2jegczz0xlFYjxezf8AKOANutLM4neFDIJ2JG3is17/AEt5UVl9cZYS3AjTZZHd7FHm3bsxXjCiRxsxPBdtuHGpfGdvMW1hdlHPQAP86Fyzs/LiUV2kMSyElAq3dx+ZzcgInmeJrbjOxDqJZI5m1xcYnAJI5NcbEH02rrhJ7pARjVHtYpxuKWZw7GRZORk3BtuL36eVGYfNl0nvdcjFrkj5seZoCbHTwMYp0Di4JRvEpB/MjflPpQ+LxeggrcjiL2BseRtxt86nlHHwWYWDoAwakApCCpAIPkfdX2gss+0TC90gkLK4Fiunhbavle7iXBPdle6MEUU0JZig02G5uOXup82HiV08PeER+EC1wo52P0rTleJKYHCNGAHMK3fmBaxt50ThMHh2kdwND2urhiW29ogV6yHez1c8RRFY9yxZxHoAO3lReSeKIgNYk8Ot+fpTntRh7RJqN2fa42uBwJ86nIcHIGPd7E39beVKcfQbF5WRlnmThlijBBd7qTe+5IsfWt+PhbBiTCRX/EKAnnsB4R6nf0FL4cJ/EcEp3QuSf1XFvfRsmZo6idiTJr1E+Q23PWuNOMcIZyZicqXTFC7nWNV7X35i/Sm/Z3KGdGnn1OgYd0jG92Gym55XpbJIMXiI1SW4a2rlpHP5VWZviwuGOgWVWCR/9Ivq+IFM6eDluybqbNGyDhigE1Xub92vrzP1rMfmiRQqWIW/DVzHUAbkk0gxmLEQijY2tCGPW8huT/UQLD1qcbM5JZyzp7I2HHQo5D3VRKajwTV0Ox5Ztx2LV5Wmh1DWdDBuo38PQWpZjY5S92IbYjltbrblypi2IQxpIoJGsggcb6eNacLpVS7Rv3KniPadifZF+ZPSpHHLz6mgsrZBmWYIQYcPKSGe+gAkEA7bdL8Sele5syUEPCxjjRdDy8S3WwPtGtudZfM/dtLGUWQABAbiJRyY2223Nbcx+6mDQiMURCEIU6bn81/M70rSm+4qg4rGSbGYNIymTvJF30i2wA59Ke40Ybuyd4yEBXUNyeg8qJynCMIEEiiw3sRva3xJNJO1OLSaRSgJUJYbbXvRYSBTjKWxuyaZ3UNKPC+pVY814G/U0ljlAkMTsVRSb7kXI4A+XpT7D41Y8PBGRfRy6ksfhYUD92hmZlxF4nZjokUXvf8AKRyNMitTOxks5Z97GZSMVigoW0anW5F7BV3tvzY2+Brq+b4vSp5LYL723PuC2qf7H5KuDwhN7tPKF1eXAD5H40wzeAzMYgeDk3G4AIAsfPbhTdONkQWTU7M+hyuTGs2LaQ2sXO9uIvb6VQnuTHdlJb1NvKjMB2GAxDInIceO/MHpRsvZsSRKVXcCzAGwuNrk1F1EHlM0a+ohlLJC4txZtIsK89ms8+74iK2ykkSX6HY71Sy9lmZBtxYhUA3Yjn/SOteMH9n5LFWGqU76UPhQfzvwHpTaXp5PX3QlFrJSZ5hgjpiY9yLawPzL1rbh5VB8HsyDUu3G/H4V7xeWNBh1V31suw2sLH8vmLc6UQzqI9G6hWup5i/Q1RCajJmdjXEmM0w/eSs2okKx3O/hHLyrY+DONk0RtpRjbyVFF2b1tTPPcp/DDoNJv4rcLjn7+le+yN0TESKoZ44xYHgSzXseVtqRUtVu5dOSVGVybe0GKBZcKGC6EXWSSthbwptvYDc24k0RhM9w0kf3fxl1UgTC4DHpc7lfKkvZrCNMZ8VKLubqSd7s5325WXYCnGB7Jxd2sjFlZXJBHlytzqiXUuFnwTOmDrx6hTYZcRhrOo1ottxxA4H15VzzOcAUVeepNewO29dEw5ZUMiHUoNtunQ1PZoGZwQALR+G3A77iqrYRcFNGdVbOE9DOeaj1rK2SYFySbNxPAbVlI7S3J0bKMcP9nQjmI0HyoTDjufH+oEX9/WteFwYODhS5uYVYf9t6+5ziC0GFUH2u8LctwAN6CyeZ4Dr6fMEzfnkRfuFDeIBifOwv9KY9nMN3oj4KVJVm22Fiy/68qVTY0LLgb722Ye6xFUeXZaIWmBGwcNv+nV19PhXtPqcsjoWBcYdWNxCADunsDf8AXo1ben719x0Sx5a9ltccxbfVamfZzLWZkMnGRpZ2HTUQqAHpagcwlGK1JYDDLKsYPMkcT5i9NaytiZ2NPYX9hOzckn4yWWMhlu3E7e0PK+1U2OyR+5EOzaTqVh8wRTHFSiJe6SyBF8R5KvIDzP71PzSI6iWdhHCu6h2Kn1Y8WPRRTow8OJHK3xZZAO0wP3pCw2MSgebLxoQZwkZZNN2kFjx2uOAPM0yxea4XGKe5csygWuukC3Mc7HrUxi8UUuXQMU248+n0qOdeXk0aZ4jhhC4QyvFBGwQKNTNfZRaxPmaf4zN8NGUi2ulxGLXK9WsPznryr1lWRd5iEV9lhQPMwFtbsPZB8r2r32h0mTu8PEiOyl5JDxAGw386BrO6Hpx1YDstSMxu0JJUjSwLFhfmbHnSfHY7Vi0hDqsbabp/TzPS/C1SRxM+GupLIrixIuQwPQ9aYxYZcQoaPwzootc+0AdjfnS1BqWWNxhMtMdlsbklmvYWBudh/hUpmMEMEdlJa97cbX6jrVX/ALLuAz7KkahQT7TWuSTzA4edRXa07n2mVSBfgAQNwo6UbaexNBNPY1YbExnQWYLpAFr+LUTv7q8YyMtMqKu5lAB57mwPuvW/KJULxhk223IuBRGTSibMYiOHfki3AqLkfSvRWJYHyls2dWkyYOkcXBVt7gv7nrReIZIY3KAAKDw68L+tFxIFUmkeaTllCfqlK/Oq9KijGcnILyrDhIktxIDE8yTxJ60LhMsKtIG8MVy1z58R6c7+tN+6/wBelIc/leZlw0X5vbPRQd/jw99JnH3CrbZmGxrTuwhUIltKvbew2LDy5BfK5p1hsGsahVFhzPMnqTzPnXvDwLGoVRYAD5VP57mzMTHD7QFyb2AA69AOvXaha0rcPzPCPmdBcRMsF7qql3HkOAPTxWqZzqBnYMouRa6jy6fWnWS4fRDLLfUZX0huqpxt0BN6EwDd9IL7F7k+SiktZY6Da4EGJxUjwyKQRpYb9elFdl3gw+ExMs12XWhK82bfSvvPyr3m+CYh1XivD0I2pXDAzYXDxqCb655fW5VbnpYVT0tf+TI6VmqvT8g2Lx/3rYr3bPIZLRn2RYAC2w99Ex5+0MIhdLJuNRNyTzJ/yrX4VwxcWDaiNwNx04b70hzjN2xFkVPZ2uBtt0Arl1XdllVLUlhFF2NzktNLBayyIz/06Rx94r5jZFj2bci9utuPvpL2PikikaTQ3ijKAlTvq/SeF/OvGbyGSQsb6T4FA4sfK3Tmae/x4Jbak7vg0LmY5EDyr7Qzdl8SdxERX2pvDO4RR4LFfgYT+5UfAbUlmY63BJ2VwB/URf5UwwrWwuHNvZiX6CtGd4I6gy8CRv8A1HevWNa2aVCXhL6R9YXxijjoW49bbVVTzSYqDSrW14ZCxPHdrMfWpSGcd+7k+ytv2FV/Y2dWw8N+JgZD/wBEv+FMXBH1L3yGyY/uYMSy7BdOGivyAAF/iSanMy7UQrCMPhlZyn5tOwPNvPc0+7U4Mzth4I/D94cufID2j7hvR4wEMCBoolCKNCu35iOLW4vv12p8JJIzZYyJ3zhEwid6SW4sG4vbm3l5VLa2nfvp11E37tT7KAc7czTXM8u+9aUB8Wq5F7AqePoaEzadUuAbWBVfcNqfB6+SZJweyJ7LszCYvULaWbS44Cx5+l7GqzEYVO9VnHhUh2HUoLj1vtXPpgFDAWBJ9fXer7sth3nmiDXKooZyTtYDYn32pLWU0aM69Mk/cpsRm8eHjVH/AIj/AIrgcfFwv0twpAnaGP72WddKNHpve+w5nrVE+RYWWYySK8rG25YhduQA863rlmBvskVxf2vnxNL8KWNhqglu0Q2JzKKSF4FYaS2qNiLaf5TfhSTDYpox4bh0O3nyI8watc17H4R2PdyGNjyB1L/kKi48DImJCSA3RrE35Kb/AAtSZRa5KYpKOx1efEf2SIuNLOA7j9IC3J8v9CuZZrmYIKge22rfpeqPP+0nfRtvpUjxdbDgKms+UdyhUWuRy5Gl6NTySxekb4Cci6R2LPGQvkbcT0tXr7PMEWxyI/5L3A6gcfSluTH8W9+Cnh+9V/ZFlTFmT/3EPx2/anQr2yBOeE0dJlIIK+X0pNiAC8duU37U0e2zUITGCzjcrt7z086fPbcz4hWY4sRpfnQ2S5foBdvbc6ifoKAlczSqgAIBu56W3IptmOMEa3PTlU+rO47GFpQDn2biMaV3ZjYAcT6VJY2MqhjUl5pmAcjryQfyrzPM01xavvIxtKw2/wDjTnb+c1syXBr3gkPBV1AHpwBPmTvSW9THRSUT52iKxRRYdOgQW5XG5Pla/wAaX5A6gzSgbECNPShc1nLPx8Ul1HpxY+XSt0sPdmCIGxZgSB05UXLOpYifc/jtiHTlJCy8egBH70jybGMcNKWAdQQndqdNgo8Go/p4m3MinHbt9GIjI28/+mpfsbmHdY6SKTxpMANG1mK7qD0quh4kdazDILNg5pcSuHhGrop9kc735bc66Bl/YuLDKe+ZX1WYqQAqkcbHiV8jxo7KspiwSvIFAmkJJ3vpB3C3PIVDdp+1ryGVIAWt7bngPeeJpl+mXINc5z2jsgPthnff4oQ4UML2TwDdrflA/Ko6e+h0wbYSXXirBtBUKd28iv6aF7OQTPiH7kAFV0GZ9hGCfFIW6+XE1WS5rh00LLLLmO9gAqpHcfzEXYcedJ25G2WaOxbk6e1vl/8Aasqpm7RYbUb5co8iB+wtXyi1r3J8z/6slMvl/s8ANrd2ob3jatePmLwjkeB9RX3LkvBF+lolv5EC1a5ZQtwSLHy5iorPyfs2qH/jX0KcFOSkjat7D/8AVWPY6a2Hi32HeqR/Umv/ABqNSyjED4VU9ksSqxEEXKFH34WfwH61TjYi6gpM1zIffoAOAw+kE8u8G5+FUkGHjZQSjsALKW4WHRelc67UZicPmMbqolIVCEJ47EAV6x/brHO5jaRY/CTaMcLcrnnXo/JBKqT3Q3zQBZHZRba420g+g41AzTG8jadRRgLMeF+dqY5ezvPh3kkZ2eRgdbXFhwFCzQk/eTp3Eqg/Oqatgk1B7i2HLJXYLpLM58KqON+QrteR9kkijKv3iFkUyX4agOC87Dh0qa+z/L++n1L4DFGbNtsxIA2PlfeukwzPIjq7xhjsq6g1vNrcz0rvcs4QN17bQkTIIVjYs7qN+LKpJ9370KuW4CRWVkR+RIY3B8nvz8qeYbJGRNJ0N4bEBRvvsDflQ0eWxxzAx4YF1HHUAN+JOxAJFDFy07rcCV02+SNj7ERxNeN59DmytYOljw8Q32G1NP8A0zh8QZAkpfEhAhYghQV4XFt78DT3Ns8bDoR93VVFifHZbE25DdtuFJf9tT2LRIkaHckcCTvcbXbapbZY5GePbNc8HMe0eGnieWOVdBFtuR8xytROcKXwkLcNgD7qK+0MSFoC8msFTY79QTx5V4wrI2BQNfaQrx5nhXE1gqzmKYD2fxPjIY8VNqteyzXkdjYiNBbbgXP+FQkEWibb8o393GrP7PMUJI8SzEm8inbjpHIe6mVSQnqIvTlF9g5yyW3IHP8A150gxGOfUY4xd3kIA5A9T7qcYaaNxe7qg2AIAUW5fzGleW4criJpGvs1o7/zDdh6CworSepFLleXrDHYG54ux4k8yT9BWjGS76iLsdo1/c9OtbIZdMd32Ubnz6KKCxtwNQB72Wyi/IenKkWYSwEuRWzmaQxgkqlmmbqeUY9Tv6Udjz3aab+KTc+Sj/V6NyvKFiTSDcAlmb9Tf5cBUx2mxrEOQRqfwr5A0GnYYnqeDTk5168Sw8IJVOgC8W+NNez2Xd7J96kJJJsi9AOHpQWPKQYdItwosrWG/C7W9TWr/wBdRxRiOCNthYE/vRLC5GSUpLYD+0XE/iWvuDy8xQHYTJFfEyYt11LCAEvw7wjj56R8605rPJi5UNhqawFuAtxPpR+b50MNhHig4RAWe3tMxtf61ZVFYcmDLOFBA3bPtDNJi0w0N2Jt4RzZuPwHwoHOcNBAgiVu9mLjUR/CQjcrf/mSHmTe1K8jjxEkrPdlkcC7j2rMbaRzUnr0p32jy4YfEQ4cWOlVY8gGkOk+8cvfSLE57hrEJKKNGE7Ly4gJh2buy73Kk2uOJJt7Wx2FXObZTCe7w/drohAtyF7eVJmxghxxb/2o2sDzKkL8a+4ztGuIxDaCLJZnPDhy+NJcG1gXZN6shH+xMQuySKq8gx3A89qylWIzMuxYswueFZRf1Q/7DJrJsE4wkd9xpDDSRexHP0ofErcEG/lyp7leTNJhICHVbxIb6htt0pdi8KFNtQbz3APpcbUVtXdk5R/IOMVFoQ4iIg73BZSD7qb9mJR94ki/XDpHqg1/Wl0rKbAtpIN9rE78hem2BymIGKaBpX0NqkL2HqABveizpjuUStjbwFNGfvLSsC5bwr0UD83rvwrZnWBDqGGxUk8N+FCzYh4SxY+GR7q1th/KfdXqfMGJCtbfcEfQ0KWo6+2IqXFBJMLfbSdRv607XDhnxyDmRIPOp/FwpJK92I0Da1iPOnWXS3xii/glj0H1A2rRpW2DNvi13DX7OcBKcZNIoLIsGlgOBLnwqRfe1ia6NlSqwZDEoKi2opbVtvXIcH2rlwE0sQtokKlri58NwQOvHhVjh+28hDth4HZdWkNoW17DidX0pc3pl8HFXJrOB1j8od0LFQpLbaJWsRfj8OVBZksUCH+OdvERJYEg7A8/hQUOe4uZRaBnXTZlKqtivs2OrbzrW/aXGRx2fCjVxJIQgAcuN6jnNatUWNVc5rGCex2LlmkaNRIqsLjixFtwNzuWvueVMYElDIusqxAJBFtgQLcbXJ8q8r27na4SJEud7AKfMXttfhSPG9pmZiwDEoCQrNcA+fM1NJuUtirwptYxgL+0IE9zqXgpa4GwueHutU8uI/shFx/GB8x4a3vmLyyhJCfFERpJ4E+LbpcgUtK2hJJ31gW9L701LCwHGOFpDzirSqQLhxb4ixqo+zZDqlj9gIPGfIHfjzNRs7H7rCw4qzD53FXfZLGr3M7AAd49jc8rC595plawxPUPswVWWYwtKVC2hNyb7gAcx0NCHMQcUBEe85W6et+lb3fusNYXLzHwi29vy+g50GMEMMmu5aZri/5VJ5efrT5LKIq5YeBn/tMNKS38KHqfafr5+lFYF3ktKfbe+gfpXr6mpvLYzO+jcIg1SEC3Pdf6idqf5rm/3WJibGZ7BQOC32VR6VJjL3KJbbIPxuLVY208F8I825n3VGGPXiIwN7tw9Dc04xwMUMUZ3bTdv6mNyTQOXTBJr2voRj6ngAPMmvPGcIKtYWQXFZvfFuNIZYhYqRfV+s+oFB43J0SYld45ReM9OooqLKmw4DMt5DufK5325insuSh4ZEUi20kZ6XG9vK9dcW+RinpJbFYpcLhyy+03gU8wL7263qUwWMkZZ5JjZI9JCEEamv4APraqTP8AFxxYdWYXlUMIweAYn2vdWrsT2efFiFpG/CjfW54l2Y2VOm3PpVMYtpJBJxjFykXf2c9nzDhu/lF5pvGbj2R+UfvUt2tjbvZCd2OMgUdbaLk/vXWZAFW1rDgK5P2yxQTH7myGeIG/C/dbn3XFOsSikkQ1Sc5tg3a06Z5CDaxZT6E3qe7NY0MZ7bNIVsP6Sb2pt21k8YXk8ev3qN/kKV9gJ0gxUjSAErGWjW19RNrb8gBvSEUNdrHi5PiGFxh3IPA8L18rXiu0c7uWMr3JvsbD3Cso9SI9xRkrjuIiYwR3a73IPDjtXvGEX8N/QG/H1pTgsGNEAVmS8V2sx322oJsXIdi5NjYXtzNqXKabaHLoZtJpm3EomsK4Kk2Gsjhv87VUalhiMMI0xud539pz/IvE9KnszwJ8KKxZbEtc/p470sbN5tl7xtraeoHIX4iw5Utx18FldMq1uPc0xxMPdsTe29+Ow2HrW/Dyf2ZXNrhePoPpX3LsgeeB5mtumlCDzB3J86UYrEuIlw+mxX2vMcvceNHWsHLGvU1ZViRcjgW8uN6pJIh4ZBxW244BlsfmKWYbI10FhsBbe+9/KvWBYxHSSWQngT86tr23EWzhZHSuQrtZl4kfvF4MNanr1Hurz2RzrEiKSGFgLeOx+e/Kj1kV4mhHtReNL/pb2lHXlSbLJlw+KRjt4rOOqniLelK6hZWUHRNLtkVmT9s8W1x3au4BO1r2XiTblSPM+1ONlJtpUnktr9OdVuX5f3OM/DAKSRMVPCw4++/Ck+MyrTYyKCSxW4PMX5cSKyXY16GjWoZEuRYeQynWxO++rgaKzrDpCrSoni6dd+Jp1hE0EDa3+tqHz6YCNttti3pxPyoIPVLUwpS3wQC40mYOd/ECfjRGJH8VSfZYkCmmfdnLIuIgGuJxwHFfP0pJiH1WPAsN/Ucau0kzw5ZN5P8AY1696fpV/wDZ9h1lwu6i+s3PPyrnKYkfdyl/FrDAfWrv7Kcxus8Y4gBvfwptce4n6jyZL+GQOGdV8V9CX/byrTmaqkZS2pt7eZ6/GjFmCLfgBw9aVSSi5duPnVGPcz47sF+8hUAsAzkPKRtfT7IrXlOHOLxKu38NSWG/G3FvS9DYmMSAaGDd4QgI63338hVBlkGhHI2XaJPRfbPvNRS3lgseyPGZprLMdunoK8dmMoIZsRL4VuNAPO3M+/hXt3DyALbiFA+e9Ks07ayRYiwUPAoKvtxPPT/TwpijGMssXmTjhFDnM6OF3B1GwYflPRvWk+VZm0UvdMLargHoBc2oeco12jN4pBcG/wDrccK8ZkutEdbBhzHG45/CnWJPcXHK2ZC9qUaaWNF4s5W/K7NYe8V3TJcljw0MUMahVXfbnb8x8ya5fkGD73Fht/wSZNVrgdDbrc7CusqRGmo8FUC58h/jRUbJhdRPhI9ztsP6q47n2AEuazu/iRHjXyuQFbbqARXWcdj1ihMjHaNSxvtwFxv51wHMO2plXWo7p2xJkkCm91OkgG/IEVy/Lxg50ye7H2ej+zRud2w8hiccyOG/qtIYQI54PQxnzA3B+BovK4JZ8XOIgGhnBZiTsQLlSL/n8qTZhmJHgIuyMADe3s8reY291Tst07YC5sycsbAWubfGsrxh+zOOlUSR4dijbg+/1rKHDE6UEZcfw4m6RAfKkcXEebinuWfwE/uh9KTQpsv9Q+tJj5pGzhKuLXsh8WFm/pb6VLSR2CHqKpsSgEbf0mkOIj/DQ9OPwrtDCuW36LfszJoytnPAByB1J2HzqRxLnvbG4IVdRO9zbaq7LntgMLHycl2/pS5+tqns7i/tZY/nsw6DYCrVAwJy3YzhOnDE9W/agJlstyDw2tRs+0SAW3JY057M5PFMJMRObQwcVA9o2uBfp9aol2olqbbyiTyXIsXLKrxRu1vzW8Pob1UZtkmHwcatij3s7brAh2HPxNxsOHKmOH7S4rHAx4bThYQGKsBuwXkOnnWns9k6SRRmS8kkkx72RuLBRfSDyWop2Jl8YZeWacJ2smlEirAsKw2FktqAI8Nr9DypZBlmKbXinJHcjUA448zsdgapOyeUpqnmKrqZioub3ANz4eHpemWNxulJGa2m1iTd7jpYWC3+VS2PfJbXPCwkSGFzE6O8kKi+5A5X/ehZ2Mtr3HeEBR5X4/Cg0yxp3ZjcIPF5AenPpROaxLCFOq7sAEU7WJ9q54ABenWl6dT7SlqMfsZ9lcerLNCDYIbovVPX1+tA4fKI/vRhmjBD+OMjYj9QBrR2KwzNi40jG7swPRQBxv0vVv2q7MiONZAS0iNq1cNhyHlWjBa4Z9iJ4jY4+4tzL7F4yNcMjJf8j+ID38aG7IdmMRg8U3eINBBu6m48r8xVV2Nz4yHQ5JvyPKmuZXDlkI0g2I6dfdQNvzxFzhJPwpirFycATsNzvUvj8aMTIYtRVBwseNuvlTTP5mZ+7UeN1LqP1KLeEfzc6l8nwTPIzngnG23uFNts1R2Exo8N7jDLIzAQoNySQBf2Tf2gOtqp/wDbihAgVrKLX4cP8+NScOOWGUq+/wCa/HTfletOcZ5qUd1cq21z1/T76mXaUOMZjvFZvb2G8QvqI5X+tTed5h3lok4DmNvef8qV4/GaYgu+r2R1B5qR086e9kcsVy0kl+7iF2/ma2yjzJoHmTPNKtZG+TZbJBAsbG9zcdAb8j0NF4i6oQet/jQP3uWF7t40Y+Ifp/p9BWx8SnfxLKx7p3HwJ2F+QvVsXsQyy9y0yHJEjQRAWuFlka1tTE3Vb9ALU5zKEvZfyk7/AOHpQOadoVQFYyCwtyuB5VuwOOfu2eTRwJGlh7gfOn9vBLvkD7W5S2Iwc0SWLsPDc7A3G/uArkMf2YYkFwVG/hU8Qd/aHlauoYjtkxJVIgTb2blmPXYcqVxYnFyX7tBGRv4mA+QufjU9un3LaXKK4FkWUnL8MqXDOt9TcONyDvXNUIkxZIF1MnS+xO5t8a6xJ2bMgBxrtO176QbIL8F23Yjqa14Ls1hsGrSkBDudyC3kF8qlnclwUpbbvcscLjIQihHXSAAN7cBbhyrK4vj+0TNIxULpvtWUHiy9hPgfJoy/aCM//EPpSmIeFL3JuPrTOJ7YNP7ofSlqtZE9R9RQR5l9m0vxx+kNsaPwW3/KaTTW7oe6mWMH4b+h+tAzJeAGvVf7Dt4/RW5DYwwjbw4d2/8AsKXZ7DqeNuHhtRHZ17xQj9eHmUeo3oXMZ9UkakcEP/mtNM+bu5ZshwbzSxwqfE9lBPDzPwqqwsUCYHF4QTAS3Ny5ABO24HQcKQ9lsK0uMSz6AiF9RH6R9L0L29i1SltGiS12sbq38yHpztRTWUN6OrWir7FxWTDLcX7qRD63PzsQa3dmdKQ2Y+KOdlI8yNI9216RdnMf38aSpcSQkCRV22HBx9D616nxDWjmQ7zSyG3mrW2rOnnUilx0yCYMY2F1m3t+LcbEb29N6QY7tLNLJolJC8gp0r5+H83vqpeMuuFvvrVo289/22qUzDC2ktpsykrvU85d+GVV6Wh/2ejj7gHu/wAVmZY/aIYrwuo2I360o7c5c3fQoEN449TXHEub2tc2+NVnZIiOGF28KpIxJI5W3t8LUCzHE4nvDcGSVdv5Qbj/AOoFPva6erPqyOFkp2P2QR2ay37rIBsWjiJY/wAz2/xq3z3C97AQuzMtgxF7A1Cf7R8U7c5ZREnuNyfdXRZ4/Db+X37Wrn8ZOUotSAveJxZyjKneHFFL2Oqx2+Y3rpGaf8G5GxKk1y/G5iTjCWHFiPhteuh9psWyZfsd2UKPVqqjs5JlXVNPQySzjMBG+Cm4aLg+jKQR8RWYPSCjoAI5Az+Y0ndT160j7ayERYUbm9r+7/Rp9holURJILRyEg2NtOsbEHlehWR9lSnBNcgoeJFDyAFXYuTa+w2At02qUxOa95Kww6IiG66be0P1i+wIq7x+X6NUAF0VAUY8TtsD8Km8vwaK7XAUgEmw+XlXH7MzlZpQlxeBWMKxJeRrXJ5VV9no/wwLnTq4HhcDj50nUd5Oq8gKf4FdLSC+yyfDbhRVLcnutcluFZsPCORU3pL2owGkxspuknLoaopLMpv0pDnrk4Yb7xvp9x4U61drF12NSQTLkGIkwqzw4lo2CkGMgW8N/LifOlODy6VY9eJxMjKy30xC7KehsPlVR2czEthSilbodwWte+/HlSjN54bnUZonYX1gow+KkXrBr6q6UnD0NqmCe7QFlGZw37iPESo8hLTTMlm0qNkFz4R6DnVPBmcOG8NtAa3dxk3llc8GfmBwsN65+cBHqWSOcEk+IzFRtxuACTy4VuTM3WdpoLyPINAkdCQt9tSngprRWJHLaVyi3zjtcuHbQ2lpR7QXgp9/TrXOu0Xalp3JuT59PQfvTTH5MRh3LHVIbsznqDuB5VFO9F4eHuejGOMnwzGvla2rKZg4VY/4NN/8AlLQGJAES+Rom/wDY0/u1/ag8S/4X+utSrzP7K4fjX0EzyXSTp/jY152+7+ZFDRMSjel63o34HuP1o8Y/9Ot5HfYxSwBPCKKU/wDdtb519xstmsBvwv0BA2rR2NlIgnP8un0ua3S4HVPoDWXSCzX3t5DmeQFV75MG6OZYCcB2dlxSuYCxkTSqgbAk8mPAJbck1S4n7MsVMoBljBFityTb08qVzdo5MI/cJF3aIBspuxJF9+pIpvl3bdXIBLIb2636fGneHq3ZfXTdVDtawLsP9neOwkyzQqjfrRXsG5HY0Li+z88UsMYVgCztEh3a72Ntum4Pxrpsedxx4dpZmZVQXJYEXvwA6k9KE7OZw+JxBaSJYwI9UQO8ihjuSeRYb2pMow1ac7kk77JZyIsrwkuDw5OICOUYhSu4W/tG/rtUb2qzA94XZdLMBtfrw99dF7WvpLB9o0/EbzJN1Qdd65FmXeYuUyEhbyAW9eHu5VDKObcPhFlG8Mllmk5EMUCHjpQW87Fz6716GMWC0hPsh9PmR4V/80w+5IXjcEARJcjzC3YX5kbfGpZY++kYm5SKMuR5nh8zep+smrrPhC6IacjLLF0thtViVDzt62J3rpWExmqKBuPeKPmL1zXHnR94YcViSFfV+NXsLBcJhTfZdA+RFqp/jXlti+r9Gch7TwlZ5WvYhiLW6teusZ5EGy9STfTpN+tvSub/AGiRkTMwtYsB8x/hVnmONMmXKOGqVEHvIq2zzP6G2rMIsie2Skw4Yb31bbdaoO2GFMUIVb3UIQT6CtGeKjYrDg7rGxY9CEW9viBTTttKDHK44lBx4bqKk14j+y+E3GyPtgmsuz53jXURc3Avxtf/ADprHAoAJALE2I9OtbuzeTCLCYmWVbBERRqt7OzMRfmaU5TmZlUtoKLfwkniPT60V0XFZM23E5ScfcM7O5es2PlYi0aEkj0AAHyrZltpJ8UyeyTcdNttqEyp2ETou0mLlKgjiqJszfHYU57OZd3Qlj5qv1qmldqZnW+wO8lgR6VPdosYQrKLAPpJ93Sn7IQSLcDUt2pGwPuo7X2nqluht2HjWZniZrM6+Da/i8x5Cij9lbuS1w4uRfYfvt6UJ9lI1Y5Cfyox94Fq6jlzlsM+3i1uPTf/AAqPp+mjvIsn1U6niBzc9ilQTGJAe7CrYi+tj+VfXjenOc5KuHywtKoErFdgeHltt/5qzwqRoGGx7s6pD/Na9j52qX7a4gu+Eib/AJkisRy3bYfAVeoqKJ3dOT3ZN5nlEiwLHLdGlUAFt/aI329eFc3x+XGN2QndWZT7q7t9oUf4WocUXV6BWBP0riWbZoJJXIUAF2YW56qktnJ2fBqdI9Ve4nZN6ytxr7XtQzSN55bYWEdVX6Vky3w/LYfvWvE/8PB5qPpXrMI9EVibmwpON/2Uw/GvoDhfwH0onBveAL1JrTltipB6V9wR/DH9R+dMa5A5wMuyhPd4hfIN8G2vVj2U7LvisSJZB+FE4ZvNgNl8xzPuqHySbQ01t7qRXeshy5YcHHETuygueZLi5+VVV7vJkdR2ywI83wqzORh1W5NnxBXVYn8qD87j4LzoKDKMPh3WKEL3zAtJI2/dIntOb8W5Dlf0prmedx4fCSyxRnwXjiUDztcDpquSedqk+yOFDLHrLNJjo3MrnorXEa9AbEelFZbpWUdU56MNj3EzDETG51wYeINEG31MRtI3UjlR2Cxvd4yJm9l49PvJsKXYfEjvcYosAqqm3AaRuB5DhQ2c5i0eHw88QBIsATw49OHKvnfFm+pTfue09rQ6+1iE/dA4/KwBsONxYfOofsZkkbxN94uLSrYHyNyT8q6FjMd9+whXk6e8H/I0jxWD7vExIja3IV2B53Olr+Wm/wAK3rKknrE03vToJrtV2pUtKsY02ZlW35gSAx95U16yEho2blNKoF/0x8fdYVLdrstMWJWxLF1LDnxdgPkL07TFBIFCD+FHpB6s/E+6sm+tRW3qzVgkkgrE44NoPDvcQZD6DYelWWV43vMria/F238+8PDyrmWcyFUC3tpQDYda6P2XwWnJolOxUk+h1bVX0Cxkm6v0Jf7RcMzK0mwAsCBvuOHpTrJ5NeHwycT34Yj0W9KftAmfuHtwIBNvde/vpz2LUkYYEb6Wcn1W1XSWZhzlipEx2sxpbFxIp3LEFR0NgfQmnHaWQHRDa5kYIenQVPQw688bgQshP/aK3YvN+8xxYEWQErfgCTYE9ANzUMq8SRU5ZWfgq/tExTyrHgIB4QqtiH4KoW1lJ92o+6lOWYhHHcQxju1ADTPxNjvpHIUPFE2LfRHrMR4k+1O3NyOSHl5VshPcMyFQoS5tzGxt86q6hZRnylGENC5G3ZNFLyW3ES6Qf63Zjb5Uxy8XlnPUfvSn7PzcS7cQPl/5qhw0OmSboQKZCGmKMuUu4R4lSHe3Wpntg2mMnoRaqfHe2x9Klu1raom2J41yflKKvMh19k8X9pY//CfnauhDFCJJSeAXXw8rH51DfZND+JIekIHxNXuGwwlBVvZKWPprv+1BT5T1/nFsOFsFhG7Tv3sh6KbED4Cl2bgSZzh15Jbb+lS370/yJO8mkm5ewnoNv2pVHgf97hz+lyPkKYwFybe2iaha+xRlPvFcJgyjUsjHiguB1sbG9d47XsLegY/I1w6XNXaNlCqFXVuBubnmedR2OWp4NboN1hgSMLcBWUKGNZXtJdpG2J/gYb+kV5zvl6V8rKF+b9no/jX0B5dw91E5cPw/+qsrKY/U5H0N2Ve23u//AFX6CxvsP5Klv+0VlZVUPKzK6n8qJKNz92fc/wDCyH394+/rWvsxGO7ys2F/HvbyNZWUifCAn5RB2dc6sVueMv0NGk3ylb/oP1rKysK3zv7KF/orvs2H4b/9P/5ofMB/vdf7j/GvlZX0svxRMqHnZzvtgf8AeEflEB822rVGP7L/AP0X6V9rKyep5Rtx4RozsfisPKP6iunZb/8A5p/vG+tZWU7o/Qn6n0+yS7b/AMKQcu7vT3sH7UX9wfotZWVof8wrfxIlcqH+88X/AES/tUre7nzYX89ufWsrKnfmKH5DtX2fRDupDYX2F7b8BtQfbnDIBMwVb91xsL/GsrKps4MaXnFP2eeyf9dKq0HiasrKZHykj5J7PF8R9RUX2qY9wfWvlZSp+VldHKLT7KR/F/ul+tWmT/n/AKT9TWVlBR5T1/nZu7Oj8BfU0ugP+8T/AHZ+tZWU2XCAXqB9sfZb+g/Q1xDD/wAGb1H1r5WVDZya38eA2rKysrhrH//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4" name="AutoShape 4" descr="data:image/jpeg;base64,/9j/4AAQSkZJRgABAQAAAQABAAD/2wCEAAkGBhQSERUUExQWFRUWGB4ZGBgXGBwcHBwhGhocHBoaHBwdHCYeGBkjHBwaHy8gJCcpLCwsGh8xNTAqNSYrLCkBCQoKDgwOGg8PGikeHCQpLCosKSwsKSwsLCkpLCksKSkpKSksLCwpLCksKSkpLCkpLCwsKSwpKTUpLCksLCwsKf/AABEIAMIBAwMBIgACEQEDEQH/xAAcAAADAAMBAQEAAAAAAAAAAAAEBQYAAwcCAQj/xABFEAACAQIEAwUFBgMFBwUBAQABAgMAEQQFEiExQVEGEyJhcTKBkaGxBxQjQlLBM2JyJHPR4fAVJTRDgpLxFlNjorKDNf/EABoBAAMBAQEBAAAAAAAAAAAAAAIDBAUBAAb/xAAsEQACAgEDAgYCAgIDAAAAAAAAAQIDERIhMQQiEzJBUWFxM4EFFCPBQlKR/9oADAMBAAIRAxEAPwB32LxxTK4ZsQPDGi6BbcgCy+pJ+VPM0z/DRlFkJXWL7qbWPU8jU3gsFI+AwDB9MaRxMd7bhQbselr0N9oGMimhidXDAEknkRyrEsXc/ssrhqDc+x80OIQRhZInj8CsuocdwDx6H31uybLYo8QZtHdMVsVB8IJ47cqO7HZjFi4I9QCyxeyD6WBXqCK3Z1l/5gtypsbc7c6r6WnbxFyiXqptdgyIBsfgelKj2WhLvK2pncH2jcC/MCkWddp/useuKJyTsbt4VPnzozsr23GKmjidCmoG7cuG3pWtHqarFiXJCuluxqjwG9o+zpxMSJEwVkO2rYEWtY25871GYXJ5Y8QkTKIyxYK5B0t03rrMmW6SAGBJ+nnQWdZTDNGAJVDRsH1k+zpO/oDU3VU0S7iiiVyWMEtg+zU2Hxccyorqy6XC/lJ4nf5Vr+0Z7LEu19yRbcf5UVJ9peASQo0jyW4sq2T3dfWic/x+HxkQIQtceFgLEdL34ipbLIqt11orpqs8TXMgsPgo++jaUExNbVa4JHT0roWFxUSMIsLD4BbdRYD3njS7s1hjKv3eSBGsDZ24gdBVVlWUpBHoSM7Hn+1+VJoulQtMQ76lbLLFWZ5S8jK3eaQpvpT9+vpWlMq3Mjs17+0dvl0tTIYGVWJaUaf0hb/6NE9yrCzKX/r4fClW9Ta3hsKNVaXAqwuHQboEC72Y7n1oZpZZPAjFm6pz9/KmOaRYcW70qvQXtw6DiayLtJhVGlJolvYWv8vWj1Vr0yw9M3xwfMJkbBQJnLc9PHfzPOjlwi7AADyHH/EVKZ92lfvSkUuhV4vcb2FzbkAKkcVmo7xyrB9tpGmZST12N7UvGV7FFNE58HVMXoHrXwIo3YgeVReQdqWCqJ1upOkSq2tb8gx5HzNV0+Mjisz2HmT+1SyjJPcZODhsza+KC3IUnzOwoX/a8h3ERI5b6fhzNeO1GdLhMP3rDW7GyJyJPD3c6hsvz7FvqknGtG/La2nzQcj9aalGKywq63YspFzhM+DuEZdDefA+80ykwgPEn47fCo6HDCVdanUOF+Y8j/MKdZPjLnunJuOBrkoZWUBKGOBqEUGwBJ52r5mOAXER91Iv4fG4Njt0tSXMO0DBjHABtxfjw5CtGXZzIDdmLrfxAj/VqbCmeBTWWU+X4BIECRiwHx9T50SgCkkC1+JsPn1rnGddv8QsrKgjhAOwkBZmHJugvVT2Y7RtIi98Yn1GwkhOwvyccVPyr0YNbHJ1yS1EnLhPvOMkMYsneEnSOQ4n30PlmCEv3k8F4Anlvt6V0rGZaIoJBCArFTYgc6SZD2YP3Jo5QSZW1uAdJ24KT5/vU3hvXhg69hLkuDCYdxMU1k3iGoElQbEgcxQk+GuRNE3iTwsu3w9KKn7QYTvY4pIXg7pjGhFvCDsSxIvp34D1rMXlvc4tiZAV0gsqm1+l7eVBZTJtaTsY77g8WepYagwbmKymn3jDf+wD59fnXymf1JfAXhonMhxMr5aEvqKxKsanbZhufcKFzLCa8HHDAA5B1SsN9IB336XPyrz2MxEKwL30pTVGBa/EAWp1iXwUKlQ3d6lB8NySD+1Om3rY+paYpoDyNf7V4R+FHGq6r8bDrVin2i4fgYSTwNt65uuM0O0IbwXuGB4j/C1GwYot4YUuB+Y/W1PpmorVkT1NfiS4KbtBnUGI3AWNNIDBgAST5DjSbCdrcJCbAte2yol+H0pPnurunZ+KcPXl60myV5e7bu0txMkoBLW6X5L6UUZLOtHY07YZY5v9qjS7sk0UOwAAG5A3JP7WrRl5GYg21LBHvL4rM45Jt+XmaR4nJcOUFmxDubWJAC3PAbm9q3YHLZMFIfGY1aM+Lr/Lb9VFO9SQUascDiabDxjSEQK3shIx3gF+eq9vf1rfie07PC0Wgg/8ojSLBdgptu3nSbCZJiJ1Uxo4DXJJHiPS7GnWV9lpoZlkdQVAtfUCVPP30uM5N4DloSzJ7jTs7lM6MZXaw4Ku+rhuT09Ko1ncC/eGw871Edp88m70QwmwUXbjvfltypFi8RMjFVJHh1GxIv150x3QjLSKVDsWo6HnefyRBGTQVa6kmwsQNrciaRYTtXKsn8XvD+ki/HyA2IoCXENicuRANcsjiMDlcH2reQ4mjcpyhcOjpHZp0QMz8d+OleQFufO9R9TKMd1yNqqTWGE9oWjN/CxkYWdifF6X5e6pX/04ki6VYq3Fb7i/IHp61V46LUdbWVWXUWJ295/bekC5tGZBGhLaj7QFh8+VZ0J2t5RfDEY4R6nlMMaxxvAqL4ZDJ42Y8b2HEauFDXnmPhSOTqZIVQeotvXmdLhtQ/hvqK24gcTfoOlFYTCd5IGadilr6RstuQ8rVoKxtLJyt6WJ8THJEsgCIGI37lrKR0eM3B63G9VHZ2J8djF724SNVdlPACwCr8dzU9hIYIgzXbV4g4B6H966R2LwBjwjSsCHmu5vxC28APnbf301PUI6uSSx6kF2pzZ58Yxe5RSQi8rDbboTTmLPB901LDp0kJYnjcUpzRlXGKg4ALq9Tv8ASn3aTGxLAqqODBja1hyuait3e5TBaVFRQh7PZq8WI0upWOQ2PkeRqqz5+77uUC2k6Xt0PA1J5xig6B7g2G1vrT/svmy43CNGx/EUaSDz5BvOqaJaotCuqr0tSXqA5tMyjQG7tWGoFeJB6V8yrOAyFGPiUEE/qtz9axsv+8YZ4m/jQbp1t0+FLuw+Uli0jiwHhA+pNVVTk2iaUYqLyVX/AKVGMWJ5GdAotcbMwH5fTzo3C5VBhyVjAXa1wTf4n2jegczz0xlFYjxezf8AKOANutLM4neFDIJ2JG3is17/AEt5UVl9cZYS3AjTZZHd7FHm3bsxXjCiRxsxPBdtuHGpfGdvMW1hdlHPQAP86Fyzs/LiUV2kMSyElAq3dx+ZzcgInmeJrbjOxDqJZI5m1xcYnAJI5NcbEH02rrhJ7pARjVHtYpxuKWZw7GRZORk3BtuL36eVGYfNl0nvdcjFrkj5seZoCbHTwMYp0Di4JRvEpB/MjflPpQ+LxeggrcjiL2BseRtxt86nlHHwWYWDoAwakApCCpAIPkfdX2gss+0TC90gkLK4Fiunhbavle7iXBPdle6MEUU0JZig02G5uOXup82HiV08PeER+EC1wo52P0rTleJKYHCNGAHMK3fmBaxt50ThMHh2kdwND2urhiW29ogV6yHez1c8RRFY9yxZxHoAO3lReSeKIgNYk8Ot+fpTntRh7RJqN2fa42uBwJ86nIcHIGPd7E39beVKcfQbF5WRlnmThlijBBd7qTe+5IsfWt+PhbBiTCRX/EKAnnsB4R6nf0FL4cJ/EcEp3QuSf1XFvfRsmZo6idiTJr1E+Q23PWuNOMcIZyZicqXTFC7nWNV7X35i/Sm/Z3KGdGnn1OgYd0jG92Gym55XpbJIMXiI1SW4a2rlpHP5VWZviwuGOgWVWCR/9Ivq+IFM6eDluybqbNGyDhigE1Xub92vrzP1rMfmiRQqWIW/DVzHUAbkk0gxmLEQijY2tCGPW8huT/UQLD1qcbM5JZyzp7I2HHQo5D3VRKajwTV0Ox5Ztx2LV5Wmh1DWdDBuo38PQWpZjY5S92IbYjltbrblypi2IQxpIoJGsggcb6eNacLpVS7Rv3KniPadifZF+ZPSpHHLz6mgsrZBmWYIQYcPKSGe+gAkEA7bdL8Sele5syUEPCxjjRdDy8S3WwPtGtudZfM/dtLGUWQABAbiJRyY2223Nbcx+6mDQiMURCEIU6bn81/M70rSm+4qg4rGSbGYNIymTvJF30i2wA59Ke40Ybuyd4yEBXUNyeg8qJynCMIEEiiw3sRva3xJNJO1OLSaRSgJUJYbbXvRYSBTjKWxuyaZ3UNKPC+pVY814G/U0ljlAkMTsVRSb7kXI4A+XpT7D41Y8PBGRfRy6ksfhYUD92hmZlxF4nZjokUXvf8AKRyNMitTOxks5Z97GZSMVigoW0anW5F7BV3tvzY2+Brq+b4vSp5LYL723PuC2qf7H5KuDwhN7tPKF1eXAD5H40wzeAzMYgeDk3G4AIAsfPbhTdONkQWTU7M+hyuTGs2LaQ2sXO9uIvb6VQnuTHdlJb1NvKjMB2GAxDInIceO/MHpRsvZsSRKVXcCzAGwuNrk1F1EHlM0a+ohlLJC4txZtIsK89ms8+74iK2ykkSX6HY71Sy9lmZBtxYhUA3Yjn/SOteMH9n5LFWGqU76UPhQfzvwHpTaXp5PX3QlFrJSZ5hgjpiY9yLawPzL1rbh5VB8HsyDUu3G/H4V7xeWNBh1V31suw2sLH8vmLc6UQzqI9G6hWup5i/Q1RCajJmdjXEmM0w/eSs2okKx3O/hHLyrY+DONk0RtpRjbyVFF2b1tTPPcp/DDoNJv4rcLjn7+le+yN0TESKoZ44xYHgSzXseVtqRUtVu5dOSVGVybe0GKBZcKGC6EXWSSthbwptvYDc24k0RhM9w0kf3fxl1UgTC4DHpc7lfKkvZrCNMZ8VKLubqSd7s5325WXYCnGB7Jxd2sjFlZXJBHlytzqiXUuFnwTOmDrx6hTYZcRhrOo1ottxxA4H15VzzOcAUVeepNewO29dEw5ZUMiHUoNtunQ1PZoGZwQALR+G3A77iqrYRcFNGdVbOE9DOeaj1rK2SYFySbNxPAbVlI7S3J0bKMcP9nQjmI0HyoTDjufH+oEX9/WteFwYODhS5uYVYf9t6+5ziC0GFUH2u8LctwAN6CyeZ4Dr6fMEzfnkRfuFDeIBifOwv9KY9nMN3oj4KVJVm22Fiy/68qVTY0LLgb722Ye6xFUeXZaIWmBGwcNv+nV19PhXtPqcsjoWBcYdWNxCADunsDf8AXo1ben719x0Sx5a9ltccxbfVamfZzLWZkMnGRpZ2HTUQqAHpagcwlGK1JYDDLKsYPMkcT5i9NaytiZ2NPYX9hOzckn4yWWMhlu3E7e0PK+1U2OyR+5EOzaTqVh8wRTHFSiJe6SyBF8R5KvIDzP71PzSI6iWdhHCu6h2Kn1Y8WPRRTow8OJHK3xZZAO0wP3pCw2MSgebLxoQZwkZZNN2kFjx2uOAPM0yxea4XGKe5csygWuukC3Mc7HrUxi8UUuXQMU248+n0qOdeXk0aZ4jhhC4QyvFBGwQKNTNfZRaxPmaf4zN8NGUi2ulxGLXK9WsPznryr1lWRd5iEV9lhQPMwFtbsPZB8r2r32h0mTu8PEiOyl5JDxAGw386BrO6Hpx1YDstSMxu0JJUjSwLFhfmbHnSfHY7Vi0hDqsbabp/TzPS/C1SRxM+GupLIrixIuQwPQ9aYxYZcQoaPwzootc+0AdjfnS1BqWWNxhMtMdlsbklmvYWBudh/hUpmMEMEdlJa97cbX6jrVX/ALLuAz7KkahQT7TWuSTzA4edRXa07n2mVSBfgAQNwo6UbaexNBNPY1YbExnQWYLpAFr+LUTv7q8YyMtMqKu5lAB57mwPuvW/KJULxhk223IuBRGTSibMYiOHfki3AqLkfSvRWJYHyls2dWkyYOkcXBVt7gv7nrReIZIY3KAAKDw68L+tFxIFUmkeaTllCfqlK/Oq9KijGcnILyrDhIktxIDE8yTxJ60LhMsKtIG8MVy1z58R6c7+tN+6/wBelIc/leZlw0X5vbPRQd/jw99JnH3CrbZmGxrTuwhUIltKvbew2LDy5BfK5p1hsGsahVFhzPMnqTzPnXvDwLGoVRYAD5VP57mzMTHD7QFyb2AA69AOvXaha0rcPzPCPmdBcRMsF7qql3HkOAPTxWqZzqBnYMouRa6jy6fWnWS4fRDLLfUZX0huqpxt0BN6EwDd9IL7F7k+SiktZY6Da4EGJxUjwyKQRpYb9elFdl3gw+ExMs12XWhK82bfSvvPyr3m+CYh1XivD0I2pXDAzYXDxqCb655fW5VbnpYVT0tf+TI6VmqvT8g2Lx/3rYr3bPIZLRn2RYAC2w99Ex5+0MIhdLJuNRNyTzJ/yrX4VwxcWDaiNwNx04b70hzjN2xFkVPZ2uBtt0Arl1XdllVLUlhFF2NzktNLBayyIz/06Rx94r5jZFj2bci9utuPvpL2PikikaTQ3ijKAlTvq/SeF/OvGbyGSQsb6T4FA4sfK3Tmae/x4Jbak7vg0LmY5EDyr7Qzdl8SdxERX2pvDO4RR4LFfgYT+5UfAbUlmY63BJ2VwB/URf5UwwrWwuHNvZiX6CtGd4I6gy8CRv8A1HevWNa2aVCXhL6R9YXxijjoW49bbVVTzSYqDSrW14ZCxPHdrMfWpSGcd+7k+ytv2FV/Y2dWw8N+JgZD/wBEv+FMXBH1L3yGyY/uYMSy7BdOGivyAAF/iSanMy7UQrCMPhlZyn5tOwPNvPc0+7U4Mzth4I/D94cufID2j7hvR4wEMCBoolCKNCu35iOLW4vv12p8JJIzZYyJ3zhEwid6SW4sG4vbm3l5VLa2nfvp11E37tT7KAc7czTXM8u+9aUB8Wq5F7AqePoaEzadUuAbWBVfcNqfB6+SZJweyJ7LszCYvULaWbS44Cx5+l7GqzEYVO9VnHhUh2HUoLj1vtXPpgFDAWBJ9fXer7sth3nmiDXKooZyTtYDYn32pLWU0aM69Mk/cpsRm8eHjVH/AIj/AIrgcfFwv0twpAnaGP72WddKNHpve+w5nrVE+RYWWYySK8rG25YhduQA863rlmBvskVxf2vnxNL8KWNhqglu0Q2JzKKSF4FYaS2qNiLaf5TfhSTDYpox4bh0O3nyI8watc17H4R2PdyGNjyB1L/kKi48DImJCSA3RrE35Kb/AAtSZRa5KYpKOx1efEf2SIuNLOA7j9IC3J8v9CuZZrmYIKge22rfpeqPP+0nfRtvpUjxdbDgKms+UdyhUWuRy5Gl6NTySxekb4Cci6R2LPGQvkbcT0tXr7PMEWxyI/5L3A6gcfSluTH8W9+Cnh+9V/ZFlTFmT/3EPx2/anQr2yBOeE0dJlIIK+X0pNiAC8duU37U0e2zUITGCzjcrt7z086fPbcz4hWY4sRpfnQ2S5foBdvbc6ifoKAlczSqgAIBu56W3IptmOMEa3PTlU+rO47GFpQDn2biMaV3ZjYAcT6VJY2MqhjUl5pmAcjryQfyrzPM01xavvIxtKw2/wDjTnb+c1syXBr3gkPBV1AHpwBPmTvSW9THRSUT52iKxRRYdOgQW5XG5Pla/wAaX5A6gzSgbECNPShc1nLPx8Ul1HpxY+XSt0sPdmCIGxZgSB05UXLOpYifc/jtiHTlJCy8egBH70jybGMcNKWAdQQndqdNgo8Go/p4m3MinHbt9GIjI28/+mpfsbmHdY6SKTxpMANG1mK7qD0quh4kdazDILNg5pcSuHhGrop9kc735bc66Bl/YuLDKe+ZX1WYqQAqkcbHiV8jxo7KspiwSvIFAmkJJ3vpB3C3PIVDdp+1ryGVIAWt7bngPeeJpl+mXINc5z2jsgPthnff4oQ4UML2TwDdrflA/Ko6e+h0wbYSXXirBtBUKd28iv6aF7OQTPiH7kAFV0GZ9hGCfFIW6+XE1WS5rh00LLLLmO9gAqpHcfzEXYcedJ25G2WaOxbk6e1vl/8Aasqpm7RYbUb5co8iB+wtXyi1r3J8z/6slMvl/s8ANrd2ob3jatePmLwjkeB9RX3LkvBF+lolv5EC1a5ZQtwSLHy5iorPyfs2qH/jX0KcFOSkjat7D/8AVWPY6a2Hi32HeqR/Umv/ABqNSyjED4VU9ksSqxEEXKFH34WfwH61TjYi6gpM1zIffoAOAw+kE8u8G5+FUkGHjZQSjsALKW4WHRelc67UZicPmMbqolIVCEJ47EAV6x/brHO5jaRY/CTaMcLcrnnXo/JBKqT3Q3zQBZHZRba420g+g41AzTG8jadRRgLMeF+dqY5ezvPh3kkZ2eRgdbXFhwFCzQk/eTp3Eqg/Oqatgk1B7i2HLJXYLpLM58KqON+QrteR9kkijKv3iFkUyX4agOC87Dh0qa+z/L++n1L4DFGbNtsxIA2PlfeukwzPIjq7xhjsq6g1vNrcz0rvcs4QN17bQkTIIVjYs7qN+LKpJ9370KuW4CRWVkR+RIY3B8nvz8qeYbJGRNJ0N4bEBRvvsDflQ0eWxxzAx4YF1HHUAN+JOxAJFDFy07rcCV02+SNj7ERxNeN59DmytYOljw8Q32G1NP8A0zh8QZAkpfEhAhYghQV4XFt78DT3Ns8bDoR93VVFifHZbE25DdtuFJf9tT2LRIkaHckcCTvcbXbapbZY5GePbNc8HMe0eGnieWOVdBFtuR8xytROcKXwkLcNgD7qK+0MSFoC8msFTY79QTx5V4wrI2BQNfaQrx5nhXE1gqzmKYD2fxPjIY8VNqteyzXkdjYiNBbbgXP+FQkEWibb8o393GrP7PMUJI8SzEm8inbjpHIe6mVSQnqIvTlF9g5yyW3IHP8A150gxGOfUY4xd3kIA5A9T7qcYaaNxe7qg2AIAUW5fzGleW4criJpGvs1o7/zDdh6CworSepFLleXrDHYG54ux4k8yT9BWjGS76iLsdo1/c9OtbIZdMd32Ubnz6KKCxtwNQB72Wyi/IenKkWYSwEuRWzmaQxgkqlmmbqeUY9Tv6Udjz3aab+KTc+Sj/V6NyvKFiTSDcAlmb9Tf5cBUx2mxrEOQRqfwr5A0GnYYnqeDTk5168Sw8IJVOgC8W+NNez2Xd7J96kJJJsi9AOHpQWPKQYdItwosrWG/C7W9TWr/wBdRxRiOCNthYE/vRLC5GSUpLYD+0XE/iWvuDy8xQHYTJFfEyYt11LCAEvw7wjj56R8605rPJi5UNhqawFuAtxPpR+b50MNhHig4RAWe3tMxtf61ZVFYcmDLOFBA3bPtDNJi0w0N2Jt4RzZuPwHwoHOcNBAgiVu9mLjUR/CQjcrf/mSHmTe1K8jjxEkrPdlkcC7j2rMbaRzUnr0p32jy4YfEQ4cWOlVY8gGkOk+8cvfSLE57hrEJKKNGE7Ly4gJh2buy73Kk2uOJJt7Wx2FXObZTCe7w/drohAtyF7eVJmxghxxb/2o2sDzKkL8a+4ztGuIxDaCLJZnPDhy+NJcG1gXZN6shH+xMQuySKq8gx3A89qylWIzMuxYswueFZRf1Q/7DJrJsE4wkd9xpDDSRexHP0ofErcEG/lyp7leTNJhICHVbxIb6htt0pdi8KFNtQbz3APpcbUVtXdk5R/IOMVFoQ4iIg73BZSD7qb9mJR94ki/XDpHqg1/Wl0rKbAtpIN9rE78hem2BymIGKaBpX0NqkL2HqABveizpjuUStjbwFNGfvLSsC5bwr0UD83rvwrZnWBDqGGxUk8N+FCzYh4SxY+GR7q1th/KfdXqfMGJCtbfcEfQ0KWo6+2IqXFBJMLfbSdRv607XDhnxyDmRIPOp/FwpJK92I0Da1iPOnWXS3xii/glj0H1A2rRpW2DNvi13DX7OcBKcZNIoLIsGlgOBLnwqRfe1ia6NlSqwZDEoKi2opbVtvXIcH2rlwE0sQtokKlri58NwQOvHhVjh+28hDth4HZdWkNoW17DidX0pc3pl8HFXJrOB1j8od0LFQpLbaJWsRfj8OVBZksUCH+OdvERJYEg7A8/hQUOe4uZRaBnXTZlKqtivs2OrbzrW/aXGRx2fCjVxJIQgAcuN6jnNatUWNVc5rGCex2LlmkaNRIqsLjixFtwNzuWvueVMYElDIusqxAJBFtgQLcbXJ8q8r27na4SJEud7AKfMXttfhSPG9pmZiwDEoCQrNcA+fM1NJuUtirwptYxgL+0IE9zqXgpa4GwueHutU8uI/shFx/GB8x4a3vmLyyhJCfFERpJ4E+LbpcgUtK2hJJ31gW9L701LCwHGOFpDzirSqQLhxb4ixqo+zZDqlj9gIPGfIHfjzNRs7H7rCw4qzD53FXfZLGr3M7AAd49jc8rC595plawxPUPswVWWYwtKVC2hNyb7gAcx0NCHMQcUBEe85W6et+lb3fusNYXLzHwi29vy+g50GMEMMmu5aZri/5VJ5efrT5LKIq5YeBn/tMNKS38KHqfafr5+lFYF3ktKfbe+gfpXr6mpvLYzO+jcIg1SEC3Pdf6idqf5rm/3WJibGZ7BQOC32VR6VJjL3KJbbIPxuLVY208F8I825n3VGGPXiIwN7tw9Dc04xwMUMUZ3bTdv6mNyTQOXTBJr2voRj6ngAPMmvPGcIKtYWQXFZvfFuNIZYhYqRfV+s+oFB43J0SYld45ReM9OooqLKmw4DMt5DufK5325insuSh4ZEUi20kZ6XG9vK9dcW+RinpJbFYpcLhyy+03gU8wL7263qUwWMkZZ5JjZI9JCEEamv4APraqTP8AFxxYdWYXlUMIweAYn2vdWrsT2efFiFpG/CjfW54l2Y2VOm3PpVMYtpJBJxjFykXf2c9nzDhu/lF5pvGbj2R+UfvUt2tjbvZCd2OMgUdbaLk/vXWZAFW1rDgK5P2yxQTH7myGeIG/C/dbn3XFOsSikkQ1Sc5tg3a06Z5CDaxZT6E3qe7NY0MZ7bNIVsP6Sb2pt21k8YXk8ev3qN/kKV9gJ0gxUjSAErGWjW19RNrb8gBvSEUNdrHi5PiGFxh3IPA8L18rXiu0c7uWMr3JvsbD3Cso9SI9xRkrjuIiYwR3a73IPDjtXvGEX8N/QG/H1pTgsGNEAVmS8V2sx322oJsXIdi5NjYXtzNqXKabaHLoZtJpm3EomsK4Kk2Gsjhv87VUalhiMMI0xud539pz/IvE9KnszwJ8KKxZbEtc/p470sbN5tl7xtraeoHIX4iw5Utx18FldMq1uPc0xxMPdsTe29+Ow2HrW/Dyf2ZXNrhePoPpX3LsgeeB5mtumlCDzB3J86UYrEuIlw+mxX2vMcvceNHWsHLGvU1ZViRcjgW8uN6pJIh4ZBxW244BlsfmKWYbI10FhsBbe+9/KvWBYxHSSWQngT86tr23EWzhZHSuQrtZl4kfvF4MNanr1Hurz2RzrEiKSGFgLeOx+e/Kj1kV4mhHtReNL/pb2lHXlSbLJlw+KRjt4rOOqniLelK6hZWUHRNLtkVmT9s8W1x3au4BO1r2XiTblSPM+1ONlJtpUnktr9OdVuX5f3OM/DAKSRMVPCw4++/Ck+MyrTYyKCSxW4PMX5cSKyXY16GjWoZEuRYeQynWxO++rgaKzrDpCrSoni6dd+Jp1hE0EDa3+tqHz6YCNttti3pxPyoIPVLUwpS3wQC40mYOd/ECfjRGJH8VSfZYkCmmfdnLIuIgGuJxwHFfP0pJiH1WPAsN/Ucau0kzw5ZN5P8AY1696fpV/wDZ9h1lwu6i+s3PPyrnKYkfdyl/FrDAfWrv7Kcxus8Y4gBvfwptce4n6jyZL+GQOGdV8V9CX/byrTmaqkZS2pt7eZ6/GjFmCLfgBw9aVSSi5duPnVGPcz47sF+8hUAsAzkPKRtfT7IrXlOHOLxKu38NSWG/G3FvS9DYmMSAaGDd4QgI63338hVBlkGhHI2XaJPRfbPvNRS3lgseyPGZprLMdunoK8dmMoIZsRL4VuNAPO3M+/hXt3DyALbiFA+e9Ks07ayRYiwUPAoKvtxPPT/TwpijGMssXmTjhFDnM6OF3B1GwYflPRvWk+VZm0UvdMLargHoBc2oeco12jN4pBcG/wDrccK8ZkutEdbBhzHG45/CnWJPcXHK2ZC9qUaaWNF4s5W/K7NYe8V3TJcljw0MUMahVXfbnb8x8ya5fkGD73Fht/wSZNVrgdDbrc7CusqRGmo8FUC58h/jRUbJhdRPhI9ztsP6q47n2AEuazu/iRHjXyuQFbbqARXWcdj1ihMjHaNSxvtwFxv51wHMO2plXWo7p2xJkkCm91OkgG/IEVy/Lxg50ye7H2ej+zRud2w8hiccyOG/qtIYQI54PQxnzA3B+BovK4JZ8XOIgGhnBZiTsQLlSL/n8qTZhmJHgIuyMADe3s8reY291Tst07YC5sycsbAWubfGsrxh+zOOlUSR4dijbg+/1rKHDE6UEZcfw4m6RAfKkcXEebinuWfwE/uh9KTQpsv9Q+tJj5pGzhKuLXsh8WFm/pb6VLSR2CHqKpsSgEbf0mkOIj/DQ9OPwrtDCuW36LfszJoytnPAByB1J2HzqRxLnvbG4IVdRO9zbaq7LntgMLHycl2/pS5+tqns7i/tZY/nsw6DYCrVAwJy3YzhOnDE9W/agJlstyDw2tRs+0SAW3JY057M5PFMJMRObQwcVA9o2uBfp9aol2olqbbyiTyXIsXLKrxRu1vzW8Pob1UZtkmHwcatij3s7brAh2HPxNxsOHKmOH7S4rHAx4bThYQGKsBuwXkOnnWns9k6SRRmS8kkkx72RuLBRfSDyWop2Jl8YZeWacJ2smlEirAsKw2FktqAI8Nr9DypZBlmKbXinJHcjUA448zsdgapOyeUpqnmKrqZioub3ANz4eHpemWNxulJGa2m1iTd7jpYWC3+VS2PfJbXPCwkSGFzE6O8kKi+5A5X/ehZ2Mtr3HeEBR5X4/Cg0yxp3ZjcIPF5AenPpROaxLCFOq7sAEU7WJ9q54ABenWl6dT7SlqMfsZ9lcerLNCDYIbovVPX1+tA4fKI/vRhmjBD+OMjYj9QBrR2KwzNi40jG7swPRQBxv0vVv2q7MiONZAS0iNq1cNhyHlWjBa4Z9iJ4jY4+4tzL7F4yNcMjJf8j+ID38aG7IdmMRg8U3eINBBu6m48r8xVV2Nz4yHQ5JvyPKmuZXDlkI0g2I6dfdQNvzxFzhJPwpirFycATsNzvUvj8aMTIYtRVBwseNuvlTTP5mZ+7UeN1LqP1KLeEfzc6l8nwTPIzngnG23uFNts1R2Exo8N7jDLIzAQoNySQBf2Tf2gOtqp/wDbihAgVrKLX4cP8+NScOOWGUq+/wCa/HTfletOcZ5qUd1cq21z1/T76mXaUOMZjvFZvb2G8QvqI5X+tTed5h3lok4DmNvef8qV4/GaYgu+r2R1B5qR086e9kcsVy0kl+7iF2/ma2yjzJoHmTPNKtZG+TZbJBAsbG9zcdAb8j0NF4i6oQet/jQP3uWF7t40Y+Ifp/p9BWx8SnfxLKx7p3HwJ2F+QvVsXsQyy9y0yHJEjQRAWuFlka1tTE3Vb9ALU5zKEvZfyk7/AOHpQOadoVQFYyCwtyuB5VuwOOfu2eTRwJGlh7gfOn9vBLvkD7W5S2Iwc0SWLsPDc7A3G/uArkMf2YYkFwVG/hU8Qd/aHlauoYjtkxJVIgTb2blmPXYcqVxYnFyX7tBGRv4mA+QufjU9un3LaXKK4FkWUnL8MqXDOt9TcONyDvXNUIkxZIF1MnS+xO5t8a6xJ2bMgBxrtO176QbIL8F23Yjqa14Ls1hsGrSkBDudyC3kF8qlnclwUpbbvcscLjIQihHXSAAN7cBbhyrK4vj+0TNIxULpvtWUHiy9hPgfJoy/aCM//EPpSmIeFL3JuPrTOJ7YNP7ofSlqtZE9R9RQR5l9m0vxx+kNsaPwW3/KaTTW7oe6mWMH4b+h+tAzJeAGvVf7Dt4/RW5DYwwjbw4d2/8AsKXZ7DqeNuHhtRHZ17xQj9eHmUeo3oXMZ9UkakcEP/mtNM+bu5ZshwbzSxwqfE9lBPDzPwqqwsUCYHF4QTAS3Ny5ABO24HQcKQ9lsK0uMSz6AiF9RH6R9L0L29i1SltGiS12sbq38yHpztRTWUN6OrWir7FxWTDLcX7qRD63PzsQa3dmdKQ2Y+KOdlI8yNI9216RdnMf38aSpcSQkCRV22HBx9D616nxDWjmQ7zSyG3mrW2rOnnUilx0yCYMY2F1m3t+LcbEb29N6QY7tLNLJolJC8gp0r5+H83vqpeMuuFvvrVo289/22qUzDC2ktpsykrvU85d+GVV6Wh/2ejj7gHu/wAVmZY/aIYrwuo2I360o7c5c3fQoEN449TXHEub2tc2+NVnZIiOGF28KpIxJI5W3t8LUCzHE4nvDcGSVdv5Qbj/AOoFPva6erPqyOFkp2P2QR2ay37rIBsWjiJY/wAz2/xq3z3C97AQuzMtgxF7A1Cf7R8U7c5ZREnuNyfdXRZ4/Db+X37Wrn8ZOUotSAveJxZyjKneHFFL2Oqx2+Y3rpGaf8G5GxKk1y/G5iTjCWHFiPhteuh9psWyZfsd2UKPVqqjs5JlXVNPQySzjMBG+Cm4aLg+jKQR8RWYPSCjoAI5Az+Y0ndT160j7ayERYUbm9r+7/Rp9holURJILRyEg2NtOsbEHlehWR9lSnBNcgoeJFDyAFXYuTa+w2At02qUxOa95Kww6IiG66be0P1i+wIq7x+X6NUAF0VAUY8TtsD8Km8vwaK7XAUgEmw+XlXH7MzlZpQlxeBWMKxJeRrXJ5VV9no/wwLnTq4HhcDj50nUd5Oq8gKf4FdLSC+yyfDbhRVLcnutcluFZsPCORU3pL2owGkxspuknLoaopLMpv0pDnrk4Yb7xvp9x4U61drF12NSQTLkGIkwqzw4lo2CkGMgW8N/LifOlODy6VY9eJxMjKy30xC7KehsPlVR2czEthSilbodwWte+/HlSjN54bnUZonYX1gow+KkXrBr6q6UnD0NqmCe7QFlGZw37iPESo8hLTTMlm0qNkFz4R6DnVPBmcOG8NtAa3dxk3llc8GfmBwsN65+cBHqWSOcEk+IzFRtxuACTy4VuTM3WdpoLyPINAkdCQt9tSngprRWJHLaVyi3zjtcuHbQ2lpR7QXgp9/TrXOu0Xalp3JuT59PQfvTTH5MRh3LHVIbsznqDuB5VFO9F4eHuejGOMnwzGvla2rKZg4VY/4NN/8AlLQGJAES+Rom/wDY0/u1/ag8S/4X+utSrzP7K4fjX0EzyXSTp/jY152+7+ZFDRMSjel63o34HuP1o8Y/9Ot5HfYxSwBPCKKU/wDdtb519xstmsBvwv0BA2rR2NlIgnP8un0ua3S4HVPoDWXSCzX3t5DmeQFV75MG6OZYCcB2dlxSuYCxkTSqgbAk8mPAJbck1S4n7MsVMoBljBFityTb08qVzdo5MI/cJF3aIBspuxJF9+pIpvl3bdXIBLIb2636fGneHq3ZfXTdVDtawLsP9neOwkyzQqjfrRXsG5HY0Li+z88UsMYVgCztEh3a72Ntum4Pxrpsedxx4dpZmZVQXJYEXvwA6k9KE7OZw+JxBaSJYwI9UQO8ihjuSeRYb2pMow1ac7kk77JZyIsrwkuDw5OICOUYhSu4W/tG/rtUb2qzA94XZdLMBtfrw99dF7WvpLB9o0/EbzJN1Qdd65FmXeYuUyEhbyAW9eHu5VDKObcPhFlG8Mllmk5EMUCHjpQW87Fz6716GMWC0hPsh9PmR4V/80w+5IXjcEARJcjzC3YX5kbfGpZY++kYm5SKMuR5nh8zep+smrrPhC6IacjLLF0thtViVDzt62J3rpWExmqKBuPeKPmL1zXHnR94YcViSFfV+NXsLBcJhTfZdA+RFqp/jXlti+r9Gch7TwlZ5WvYhiLW6teusZ5EGy9STfTpN+tvSub/AGiRkTMwtYsB8x/hVnmONMmXKOGqVEHvIq2zzP6G2rMIsie2Skw4Yb31bbdaoO2GFMUIVb3UIQT6CtGeKjYrDg7rGxY9CEW9viBTTttKDHK44lBx4bqKk14j+y+E3GyPtgmsuz53jXURc3Avxtf/ADprHAoAJALE2I9OtbuzeTCLCYmWVbBERRqt7OzMRfmaU5TmZlUtoKLfwkniPT60V0XFZM23E5ScfcM7O5es2PlYi0aEkj0AAHyrZltpJ8UyeyTcdNttqEyp2ETou0mLlKgjiqJszfHYU57OZd3Qlj5qv1qmldqZnW+wO8lgR6VPdosYQrKLAPpJ93Sn7IQSLcDUt2pGwPuo7X2nqluht2HjWZniZrM6+Da/i8x5Cij9lbuS1w4uRfYfvt6UJ9lI1Y5Cfyox94Fq6jlzlsM+3i1uPTf/AAqPp+mjvIsn1U6niBzc9ilQTGJAe7CrYi+tj+VfXjenOc5KuHywtKoErFdgeHltt/5qzwqRoGGx7s6pD/Na9j52qX7a4gu+Eib/AJkisRy3bYfAVeoqKJ3dOT3ZN5nlEiwLHLdGlUAFt/aI329eFc3x+XGN2QndWZT7q7t9oUf4WocUXV6BWBP0riWbZoJJXIUAF2YW56qktnJ2fBqdI9Ve4nZN6ytxr7XtQzSN55bYWEdVX6Vky3w/LYfvWvE/8PB5qPpXrMI9EVibmwpON/2Uw/GvoDhfwH0onBveAL1JrTltipB6V9wR/DH9R+dMa5A5wMuyhPd4hfIN8G2vVj2U7LvisSJZB+FE4ZvNgNl8xzPuqHySbQ01t7qRXeshy5YcHHETuygueZLi5+VVV7vJkdR2ywI83wqzORh1W5NnxBXVYn8qD87j4LzoKDKMPh3WKEL3zAtJI2/dIntOb8W5Dlf0prmedx4fCSyxRnwXjiUDztcDpquSedqk+yOFDLHrLNJjo3MrnorXEa9AbEelFZbpWUdU56MNj3EzDETG51wYeINEG31MRtI3UjlR2Cxvd4yJm9l49PvJsKXYfEjvcYosAqqm3AaRuB5DhQ2c5i0eHw88QBIsATw49OHKvnfFm+pTfue09rQ6+1iE/dA4/KwBsONxYfOofsZkkbxN94uLSrYHyNyT8q6FjMd9+whXk6e8H/I0jxWD7vExIja3IV2B53Olr+Wm/wAK3rKknrE03vToJrtV2pUtKsY02ZlW35gSAx95U16yEho2blNKoF/0x8fdYVLdrstMWJWxLF1LDnxdgPkL07TFBIFCD+FHpB6s/E+6sm+tRW3qzVgkkgrE44NoPDvcQZD6DYelWWV43vMria/F238+8PDyrmWcyFUC3tpQDYda6P2XwWnJolOxUk+h1bVX0Cxkm6v0Jf7RcMzK0mwAsCBvuOHpTrJ5NeHwycT34Yj0W9KftAmfuHtwIBNvde/vpz2LUkYYEb6Wcn1W1XSWZhzlipEx2sxpbFxIp3LEFR0NgfQmnHaWQHRDa5kYIenQVPQw688bgQshP/aK3YvN+8xxYEWQErfgCTYE9ANzUMq8SRU5ZWfgq/tExTyrHgIB4QqtiH4KoW1lJ92o+6lOWYhHHcQxju1ADTPxNjvpHIUPFE2LfRHrMR4k+1O3NyOSHl5VshPcMyFQoS5tzGxt86q6hZRnylGENC5G3ZNFLyW3ES6Qf63Zjb5Uxy8XlnPUfvSn7PzcS7cQPl/5qhw0OmSboQKZCGmKMuUu4R4lSHe3Wpntg2mMnoRaqfHe2x9Klu1raom2J41yflKKvMh19k8X9pY//CfnauhDFCJJSeAXXw8rH51DfZND+JIekIHxNXuGwwlBVvZKWPprv+1BT5T1/nFsOFsFhG7Tv3sh6KbED4Cl2bgSZzh15Jbb+lS370/yJO8mkm5ewnoNv2pVHgf97hz+lyPkKYwFybe2iaha+xRlPvFcJgyjUsjHiguB1sbG9d47XsLegY/I1w6XNXaNlCqFXVuBubnmedR2OWp4NboN1hgSMLcBWUKGNZXtJdpG2J/gYb+kV5zvl6V8rKF+b9no/jX0B5dw91E5cPw/+qsrKY/U5H0N2Ve23u//AFX6CxvsP5Klv+0VlZVUPKzK6n8qJKNz92fc/wDCyH394+/rWvsxGO7ys2F/HvbyNZWUifCAn5RB2dc6sVueMv0NGk3ylb/oP1rKysK3zv7KF/orvs2H4b/9P/5ofMB/vdf7j/GvlZX0svxRMqHnZzvtgf8AeEflEB822rVGP7L/AP0X6V9rKyep5Rtx4RozsfisPKP6iunZb/8A5p/vG+tZWU7o/Qn6n0+yS7b/AMKQcu7vT3sH7UX9wfotZWVof8wrfxIlcqH+88X/AES/tUre7nzYX89ufWsrKnfmKH5DtX2fRDupDYX2F7b8BtQfbnDIBMwVb91xsL/GsrKps4MaXnFP2eeyf9dKq0HiasrKZHykj5J7PF8R9RUX2qY9wfWvlZSp+VldHKLT7KR/F/ul+tWmT/n/AKT9TWVlBR5T1/nZu7Oj8BfU0ugP+8T/AHZ+tZWU2XCAXqB9sfZb+g/Q1xDD/wAGb1H1r5WVDZya38eA2rKysrhrH//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5" name="AutoShape 6" descr="data:image/jpeg;base64,/9j/4AAQSkZJRgABAQAAAQABAAD/2wCEAAkGBhQSERUUExQWFRUWGB4ZGBgXGBwcHBwhGhocHBoaHBwdHCYeGBkjHBwaHy8gJCcpLCwsGh8xNTAqNSYrLCkBCQoKDgwOGg8PGikeHCQpLCosKSwsKSwsLCkpLCksKSkpKSksLCwpLCksKSkpLCkpLCwsKSwpKTUpLCksLCwsKf/AABEIAMIBAwMBIgACEQEDEQH/xAAcAAADAAMBAQEAAAAAAAAAAAAEBQYAAwcCAQj/xABFEAACAQIEAwUFBgMFBwUBAQABAgMAEQQFEiExQVEGEyJhcTKBkaGxBxQjQlLBM2JyJHPR4fAVJTRDgpLxFlNjorKDNf/EABoBAAMBAQEBAAAAAAAAAAAAAAIDBAUBAAb/xAAsEQACAgEDAgYCAgIDAAAAAAAAAQIDERIhMQQiEzJBUWFxM4EFFCPBQlKR/9oADAMBAAIRAxEAPwB32LxxTK4ZsQPDGi6BbcgCy+pJ+VPM0z/DRlFkJXWL7qbWPU8jU3gsFI+AwDB9MaRxMd7bhQbselr0N9oGMimhidXDAEknkRyrEsXc/ssrhqDc+x80OIQRhZInj8CsuocdwDx6H31uybLYo8QZtHdMVsVB8IJ47cqO7HZjFi4I9QCyxeyD6WBXqCK3Z1l/5gtypsbc7c6r6WnbxFyiXqptdgyIBsfgelKj2WhLvK2pncH2jcC/MCkWddp/useuKJyTsbt4VPnzozsr23GKmjidCmoG7cuG3pWtHqarFiXJCuluxqjwG9o+zpxMSJEwVkO2rYEWtY25871GYXJ5Y8QkTKIyxYK5B0t03rrMmW6SAGBJ+nnQWdZTDNGAJVDRsH1k+zpO/oDU3VU0S7iiiVyWMEtg+zU2Hxccyorqy6XC/lJ4nf5Vr+0Z7LEu19yRbcf5UVJ9peASQo0jyW4sq2T3dfWic/x+HxkQIQtceFgLEdL34ipbLIqt11orpqs8TXMgsPgo++jaUExNbVa4JHT0roWFxUSMIsLD4BbdRYD3njS7s1hjKv3eSBGsDZ24gdBVVlWUpBHoSM7Hn+1+VJoulQtMQ76lbLLFWZ5S8jK3eaQpvpT9+vpWlMq3Mjs17+0dvl0tTIYGVWJaUaf0hb/6NE9yrCzKX/r4fClW9Ta3hsKNVaXAqwuHQboEC72Y7n1oZpZZPAjFm6pz9/KmOaRYcW70qvQXtw6DiayLtJhVGlJolvYWv8vWj1Vr0yw9M3xwfMJkbBQJnLc9PHfzPOjlwi7AADyHH/EVKZ92lfvSkUuhV4vcb2FzbkAKkcVmo7xyrB9tpGmZST12N7UvGV7FFNE58HVMXoHrXwIo3YgeVReQdqWCqJ1upOkSq2tb8gx5HzNV0+Mjisz2HmT+1SyjJPcZODhsza+KC3IUnzOwoX/a8h3ERI5b6fhzNeO1GdLhMP3rDW7GyJyJPD3c6hsvz7FvqknGtG/La2nzQcj9aalGKywq63YspFzhM+DuEZdDefA+80ykwgPEn47fCo6HDCVdanUOF+Y8j/MKdZPjLnunJuOBrkoZWUBKGOBqEUGwBJ52r5mOAXER91Iv4fG4Njt0tSXMO0DBjHABtxfjw5CtGXZzIDdmLrfxAj/VqbCmeBTWWU+X4BIECRiwHx9T50SgCkkC1+JsPn1rnGddv8QsrKgjhAOwkBZmHJugvVT2Y7RtIi98Yn1GwkhOwvyccVPyr0YNbHJ1yS1EnLhPvOMkMYsneEnSOQ4n30PlmCEv3k8F4Anlvt6V0rGZaIoJBCArFTYgc6SZD2YP3Jo5QSZW1uAdJ24KT5/vU3hvXhg69hLkuDCYdxMU1k3iGoElQbEgcxQk+GuRNE3iTwsu3w9KKn7QYTvY4pIXg7pjGhFvCDsSxIvp34D1rMXlvc4tiZAV0gsqm1+l7eVBZTJtaTsY77g8WepYagwbmKymn3jDf+wD59fnXymf1JfAXhonMhxMr5aEvqKxKsanbZhufcKFzLCa8HHDAA5B1SsN9IB336XPyrz2MxEKwL30pTVGBa/EAWp1iXwUKlQ3d6lB8NySD+1Om3rY+paYpoDyNf7V4R+FHGq6r8bDrVin2i4fgYSTwNt65uuM0O0IbwXuGB4j/C1GwYot4YUuB+Y/W1PpmorVkT1NfiS4KbtBnUGI3AWNNIDBgAST5DjSbCdrcJCbAte2yol+H0pPnurunZ+KcPXl60myV5e7bu0txMkoBLW6X5L6UUZLOtHY07YZY5v9qjS7sk0UOwAAG5A3JP7WrRl5GYg21LBHvL4rM45Jt+XmaR4nJcOUFmxDubWJAC3PAbm9q3YHLZMFIfGY1aM+Lr/Lb9VFO9SQUascDiabDxjSEQK3shIx3gF+eq9vf1rfie07PC0Wgg/8ojSLBdgptu3nSbCZJiJ1Uxo4DXJJHiPS7GnWV9lpoZlkdQVAtfUCVPP30uM5N4DloSzJ7jTs7lM6MZXaw4Ku+rhuT09Ko1ncC/eGw871Edp88m70QwmwUXbjvfltypFi8RMjFVJHh1GxIv150x3QjLSKVDsWo6HnefyRBGTQVa6kmwsQNrciaRYTtXKsn8XvD+ki/HyA2IoCXENicuRANcsjiMDlcH2reQ4mjcpyhcOjpHZp0QMz8d+OleQFufO9R9TKMd1yNqqTWGE9oWjN/CxkYWdifF6X5e6pX/04ki6VYq3Fb7i/IHp61V46LUdbWVWXUWJ295/bekC5tGZBGhLaj7QFh8+VZ0J2t5RfDEY4R6nlMMaxxvAqL4ZDJ42Y8b2HEauFDXnmPhSOTqZIVQeotvXmdLhtQ/hvqK24gcTfoOlFYTCd5IGadilr6RstuQ8rVoKxtLJyt6WJ8THJEsgCIGI37lrKR0eM3B63G9VHZ2J8djF724SNVdlPACwCr8dzU9hIYIgzXbV4g4B6H966R2LwBjwjSsCHmu5vxC28APnbf301PUI6uSSx6kF2pzZ58Yxe5RSQi8rDbboTTmLPB901LDp0kJYnjcUpzRlXGKg4ALq9Tv8ASn3aTGxLAqqODBja1hyuait3e5TBaVFRQh7PZq8WI0upWOQ2PkeRqqz5+77uUC2k6Xt0PA1J5xig6B7g2G1vrT/svmy43CNGx/EUaSDz5BvOqaJaotCuqr0tSXqA5tMyjQG7tWGoFeJB6V8yrOAyFGPiUEE/qtz9axsv+8YZ4m/jQbp1t0+FLuw+Uli0jiwHhA+pNVVTk2iaUYqLyVX/AKVGMWJ5GdAotcbMwH5fTzo3C5VBhyVjAXa1wTf4n2jegczz0xlFYjxezf8AKOANutLM4neFDIJ2JG3is17/AEt5UVl9cZYS3AjTZZHd7FHm3bsxXjCiRxsxPBdtuHGpfGdvMW1hdlHPQAP86Fyzs/LiUV2kMSyElAq3dx+ZzcgInmeJrbjOxDqJZI5m1xcYnAJI5NcbEH02rrhJ7pARjVHtYpxuKWZw7GRZORk3BtuL36eVGYfNl0nvdcjFrkj5seZoCbHTwMYp0Di4JRvEpB/MjflPpQ+LxeggrcjiL2BseRtxt86nlHHwWYWDoAwakApCCpAIPkfdX2gss+0TC90gkLK4Fiunhbavle7iXBPdle6MEUU0JZig02G5uOXup82HiV08PeER+EC1wo52P0rTleJKYHCNGAHMK3fmBaxt50ThMHh2kdwND2urhiW29ogV6yHez1c8RRFY9yxZxHoAO3lReSeKIgNYk8Ot+fpTntRh7RJqN2fa42uBwJ86nIcHIGPd7E39beVKcfQbF5WRlnmThlijBBd7qTe+5IsfWt+PhbBiTCRX/EKAnnsB4R6nf0FL4cJ/EcEp3QuSf1XFvfRsmZo6idiTJr1E+Q23PWuNOMcIZyZicqXTFC7nWNV7X35i/Sm/Z3KGdGnn1OgYd0jG92Gym55XpbJIMXiI1SW4a2rlpHP5VWZviwuGOgWVWCR/9Ivq+IFM6eDluybqbNGyDhigE1Xub92vrzP1rMfmiRQqWIW/DVzHUAbkk0gxmLEQijY2tCGPW8huT/UQLD1qcbM5JZyzp7I2HHQo5D3VRKajwTV0Ox5Ztx2LV5Wmh1DWdDBuo38PQWpZjY5S92IbYjltbrblypi2IQxpIoJGsggcb6eNacLpVS7Rv3KniPadifZF+ZPSpHHLz6mgsrZBmWYIQYcPKSGe+gAkEA7bdL8Sele5syUEPCxjjRdDy8S3WwPtGtudZfM/dtLGUWQABAbiJRyY2223Nbcx+6mDQiMURCEIU6bn81/M70rSm+4qg4rGSbGYNIymTvJF30i2wA59Ke40Ybuyd4yEBXUNyeg8qJynCMIEEiiw3sRva3xJNJO1OLSaRSgJUJYbbXvRYSBTjKWxuyaZ3UNKPC+pVY814G/U0ljlAkMTsVRSb7kXI4A+XpT7D41Y8PBGRfRy6ksfhYUD92hmZlxF4nZjokUXvf8AKRyNMitTOxks5Z97GZSMVigoW0anW5F7BV3tvzY2+Brq+b4vSp5LYL723PuC2qf7H5KuDwhN7tPKF1eXAD5H40wzeAzMYgeDk3G4AIAsfPbhTdONkQWTU7M+hyuTGs2LaQ2sXO9uIvb6VQnuTHdlJb1NvKjMB2GAxDInIceO/MHpRsvZsSRKVXcCzAGwuNrk1F1EHlM0a+ohlLJC4txZtIsK89ms8+74iK2ykkSX6HY71Sy9lmZBtxYhUA3Yjn/SOteMH9n5LFWGqU76UPhQfzvwHpTaXp5PX3QlFrJSZ5hgjpiY9yLawPzL1rbh5VB8HsyDUu3G/H4V7xeWNBh1V31suw2sLH8vmLc6UQzqI9G6hWup5i/Q1RCajJmdjXEmM0w/eSs2okKx3O/hHLyrY+DONk0RtpRjbyVFF2b1tTPPcp/DDoNJv4rcLjn7+le+yN0TESKoZ44xYHgSzXseVtqRUtVu5dOSVGVybe0GKBZcKGC6EXWSSthbwptvYDc24k0RhM9w0kf3fxl1UgTC4DHpc7lfKkvZrCNMZ8VKLubqSd7s5325WXYCnGB7Jxd2sjFlZXJBHlytzqiXUuFnwTOmDrx6hTYZcRhrOo1ottxxA4H15VzzOcAUVeepNewO29dEw5ZUMiHUoNtunQ1PZoGZwQALR+G3A77iqrYRcFNGdVbOE9DOeaj1rK2SYFySbNxPAbVlI7S3J0bKMcP9nQjmI0HyoTDjufH+oEX9/WteFwYODhS5uYVYf9t6+5ziC0GFUH2u8LctwAN6CyeZ4Dr6fMEzfnkRfuFDeIBifOwv9KY9nMN3oj4KVJVm22Fiy/68qVTY0LLgb722Ye6xFUeXZaIWmBGwcNv+nV19PhXtPqcsjoWBcYdWNxCADunsDf8AXo1ben719x0Sx5a9ltccxbfVamfZzLWZkMnGRpZ2HTUQqAHpagcwlGK1JYDDLKsYPMkcT5i9NaytiZ2NPYX9hOzckn4yWWMhlu3E7e0PK+1U2OyR+5EOzaTqVh8wRTHFSiJe6SyBF8R5KvIDzP71PzSI6iWdhHCu6h2Kn1Y8WPRRTow8OJHK3xZZAO0wP3pCw2MSgebLxoQZwkZZNN2kFjx2uOAPM0yxea4XGKe5csygWuukC3Mc7HrUxi8UUuXQMU248+n0qOdeXk0aZ4jhhC4QyvFBGwQKNTNfZRaxPmaf4zN8NGUi2ulxGLXK9WsPznryr1lWRd5iEV9lhQPMwFtbsPZB8r2r32h0mTu8PEiOyl5JDxAGw386BrO6Hpx1YDstSMxu0JJUjSwLFhfmbHnSfHY7Vi0hDqsbabp/TzPS/C1SRxM+GupLIrixIuQwPQ9aYxYZcQoaPwzootc+0AdjfnS1BqWWNxhMtMdlsbklmvYWBudh/hUpmMEMEdlJa97cbX6jrVX/ALLuAz7KkahQT7TWuSTzA4edRXa07n2mVSBfgAQNwo6UbaexNBNPY1YbExnQWYLpAFr+LUTv7q8YyMtMqKu5lAB57mwPuvW/KJULxhk223IuBRGTSibMYiOHfki3AqLkfSvRWJYHyls2dWkyYOkcXBVt7gv7nrReIZIY3KAAKDw68L+tFxIFUmkeaTllCfqlK/Oq9KijGcnILyrDhIktxIDE8yTxJ60LhMsKtIG8MVy1z58R6c7+tN+6/wBelIc/leZlw0X5vbPRQd/jw99JnH3CrbZmGxrTuwhUIltKvbew2LDy5BfK5p1hsGsahVFhzPMnqTzPnXvDwLGoVRYAD5VP57mzMTHD7QFyb2AA69AOvXaha0rcPzPCPmdBcRMsF7qql3HkOAPTxWqZzqBnYMouRa6jy6fWnWS4fRDLLfUZX0huqpxt0BN6EwDd9IL7F7k+SiktZY6Da4EGJxUjwyKQRpYb9elFdl3gw+ExMs12XWhK82bfSvvPyr3m+CYh1XivD0I2pXDAzYXDxqCb655fW5VbnpYVT0tf+TI6VmqvT8g2Lx/3rYr3bPIZLRn2RYAC2w99Ex5+0MIhdLJuNRNyTzJ/yrX4VwxcWDaiNwNx04b70hzjN2xFkVPZ2uBtt0Arl1XdllVLUlhFF2NzktNLBayyIz/06Rx94r5jZFj2bci9utuPvpL2PikikaTQ3ijKAlTvq/SeF/OvGbyGSQsb6T4FA4sfK3Tmae/x4Jbak7vg0LmY5EDyr7Qzdl8SdxERX2pvDO4RR4LFfgYT+5UfAbUlmY63BJ2VwB/URf5UwwrWwuHNvZiX6CtGd4I6gy8CRv8A1HevWNa2aVCXhL6R9YXxijjoW49bbVVTzSYqDSrW14ZCxPHdrMfWpSGcd+7k+ytv2FV/Y2dWw8N+JgZD/wBEv+FMXBH1L3yGyY/uYMSy7BdOGivyAAF/iSanMy7UQrCMPhlZyn5tOwPNvPc0+7U4Mzth4I/D94cufID2j7hvR4wEMCBoolCKNCu35iOLW4vv12p8JJIzZYyJ3zhEwid6SW4sG4vbm3l5VLa2nfvp11E37tT7KAc7czTXM8u+9aUB8Wq5F7AqePoaEzadUuAbWBVfcNqfB6+SZJweyJ7LszCYvULaWbS44Cx5+l7GqzEYVO9VnHhUh2HUoLj1vtXPpgFDAWBJ9fXer7sth3nmiDXKooZyTtYDYn32pLWU0aM69Mk/cpsRm8eHjVH/AIj/AIrgcfFwv0twpAnaGP72WddKNHpve+w5nrVE+RYWWYySK8rG25YhduQA863rlmBvskVxf2vnxNL8KWNhqglu0Q2JzKKSF4FYaS2qNiLaf5TfhSTDYpox4bh0O3nyI8watc17H4R2PdyGNjyB1L/kKi48DImJCSA3RrE35Kb/AAtSZRa5KYpKOx1efEf2SIuNLOA7j9IC3J8v9CuZZrmYIKge22rfpeqPP+0nfRtvpUjxdbDgKms+UdyhUWuRy5Gl6NTySxekb4Cci6R2LPGQvkbcT0tXr7PMEWxyI/5L3A6gcfSluTH8W9+Cnh+9V/ZFlTFmT/3EPx2/anQr2yBOeE0dJlIIK+X0pNiAC8duU37U0e2zUITGCzjcrt7z086fPbcz4hWY4sRpfnQ2S5foBdvbc6ifoKAlczSqgAIBu56W3IptmOMEa3PTlU+rO47GFpQDn2biMaV3ZjYAcT6VJY2MqhjUl5pmAcjryQfyrzPM01xavvIxtKw2/wDjTnb+c1syXBr3gkPBV1AHpwBPmTvSW9THRSUT52iKxRRYdOgQW5XG5Pla/wAaX5A6gzSgbECNPShc1nLPx8Ul1HpxY+XSt0sPdmCIGxZgSB05UXLOpYifc/jtiHTlJCy8egBH70jybGMcNKWAdQQndqdNgo8Go/p4m3MinHbt9GIjI28/+mpfsbmHdY6SKTxpMANG1mK7qD0quh4kdazDILNg5pcSuHhGrop9kc735bc66Bl/YuLDKe+ZX1WYqQAqkcbHiV8jxo7KspiwSvIFAmkJJ3vpB3C3PIVDdp+1ryGVIAWt7bngPeeJpl+mXINc5z2jsgPthnff4oQ4UML2TwDdrflA/Ko6e+h0wbYSXXirBtBUKd28iv6aF7OQTPiH7kAFV0GZ9hGCfFIW6+XE1WS5rh00LLLLmO9gAqpHcfzEXYcedJ25G2WaOxbk6e1vl/8Aasqpm7RYbUb5co8iB+wtXyi1r3J8z/6slMvl/s8ANrd2ob3jatePmLwjkeB9RX3LkvBF+lolv5EC1a5ZQtwSLHy5iorPyfs2qH/jX0KcFOSkjat7D/8AVWPY6a2Hi32HeqR/Umv/ABqNSyjED4VU9ksSqxEEXKFH34WfwH61TjYi6gpM1zIffoAOAw+kE8u8G5+FUkGHjZQSjsALKW4WHRelc67UZicPmMbqolIVCEJ47EAV6x/brHO5jaRY/CTaMcLcrnnXo/JBKqT3Q3zQBZHZRba420g+g41AzTG8jadRRgLMeF+dqY5ezvPh3kkZ2eRgdbXFhwFCzQk/eTp3Eqg/Oqatgk1B7i2HLJXYLpLM58KqON+QrteR9kkijKv3iFkUyX4agOC87Dh0qa+z/L++n1L4DFGbNtsxIA2PlfeukwzPIjq7xhjsq6g1vNrcz0rvcs4QN17bQkTIIVjYs7qN+LKpJ9370KuW4CRWVkR+RIY3B8nvz8qeYbJGRNJ0N4bEBRvvsDflQ0eWxxzAx4YF1HHUAN+JOxAJFDFy07rcCV02+SNj7ERxNeN59DmytYOljw8Q32G1NP8A0zh8QZAkpfEhAhYghQV4XFt78DT3Ns8bDoR93VVFifHZbE25DdtuFJf9tT2LRIkaHckcCTvcbXbapbZY5GePbNc8HMe0eGnieWOVdBFtuR8xytROcKXwkLcNgD7qK+0MSFoC8msFTY79QTx5V4wrI2BQNfaQrx5nhXE1gqzmKYD2fxPjIY8VNqteyzXkdjYiNBbbgXP+FQkEWibb8o393GrP7PMUJI8SzEm8inbjpHIe6mVSQnqIvTlF9g5yyW3IHP8A150gxGOfUY4xd3kIA5A9T7qcYaaNxe7qg2AIAUW5fzGleW4criJpGvs1o7/zDdh6CworSepFLleXrDHYG54ux4k8yT9BWjGS76iLsdo1/c9OtbIZdMd32Ubnz6KKCxtwNQB72Wyi/IenKkWYSwEuRWzmaQxgkqlmmbqeUY9Tv6Udjz3aab+KTc+Sj/V6NyvKFiTSDcAlmb9Tf5cBUx2mxrEOQRqfwr5A0GnYYnqeDTk5168Sw8IJVOgC8W+NNez2Xd7J96kJJJsi9AOHpQWPKQYdItwosrWG/C7W9TWr/wBdRxRiOCNthYE/vRLC5GSUpLYD+0XE/iWvuDy8xQHYTJFfEyYt11LCAEvw7wjj56R8605rPJi5UNhqawFuAtxPpR+b50MNhHig4RAWe3tMxtf61ZVFYcmDLOFBA3bPtDNJi0w0N2Jt4RzZuPwHwoHOcNBAgiVu9mLjUR/CQjcrf/mSHmTe1K8jjxEkrPdlkcC7j2rMbaRzUnr0p32jy4YfEQ4cWOlVY8gGkOk+8cvfSLE57hrEJKKNGE7Ly4gJh2buy73Kk2uOJJt7Wx2FXObZTCe7w/drohAtyF7eVJmxghxxb/2o2sDzKkL8a+4ztGuIxDaCLJZnPDhy+NJcG1gXZN6shH+xMQuySKq8gx3A89qylWIzMuxYswueFZRf1Q/7DJrJsE4wkd9xpDDSRexHP0ofErcEG/lyp7leTNJhICHVbxIb6htt0pdi8KFNtQbz3APpcbUVtXdk5R/IOMVFoQ4iIg73BZSD7qb9mJR94ki/XDpHqg1/Wl0rKbAtpIN9rE78hem2BymIGKaBpX0NqkL2HqABveizpjuUStjbwFNGfvLSsC5bwr0UD83rvwrZnWBDqGGxUk8N+FCzYh4SxY+GR7q1th/KfdXqfMGJCtbfcEfQ0KWo6+2IqXFBJMLfbSdRv607XDhnxyDmRIPOp/FwpJK92I0Da1iPOnWXS3xii/glj0H1A2rRpW2DNvi13DX7OcBKcZNIoLIsGlgOBLnwqRfe1ia6NlSqwZDEoKi2opbVtvXIcH2rlwE0sQtokKlri58NwQOvHhVjh+28hDth4HZdWkNoW17DidX0pc3pl8HFXJrOB1j8od0LFQpLbaJWsRfj8OVBZksUCH+OdvERJYEg7A8/hQUOe4uZRaBnXTZlKqtivs2OrbzrW/aXGRx2fCjVxJIQgAcuN6jnNatUWNVc5rGCex2LlmkaNRIqsLjixFtwNzuWvueVMYElDIusqxAJBFtgQLcbXJ8q8r27na4SJEud7AKfMXttfhSPG9pmZiwDEoCQrNcA+fM1NJuUtirwptYxgL+0IE9zqXgpa4GwueHutU8uI/shFx/GB8x4a3vmLyyhJCfFERpJ4E+LbpcgUtK2hJJ31gW9L701LCwHGOFpDzirSqQLhxb4ixqo+zZDqlj9gIPGfIHfjzNRs7H7rCw4qzD53FXfZLGr3M7AAd49jc8rC595plawxPUPswVWWYwtKVC2hNyb7gAcx0NCHMQcUBEe85W6et+lb3fusNYXLzHwi29vy+g50GMEMMmu5aZri/5VJ5efrT5LKIq5YeBn/tMNKS38KHqfafr5+lFYF3ktKfbe+gfpXr6mpvLYzO+jcIg1SEC3Pdf6idqf5rm/3WJibGZ7BQOC32VR6VJjL3KJbbIPxuLVY208F8I825n3VGGPXiIwN7tw9Dc04xwMUMUZ3bTdv6mNyTQOXTBJr2voRj6ngAPMmvPGcIKtYWQXFZvfFuNIZYhYqRfV+s+oFB43J0SYld45ReM9OooqLKmw4DMt5DufK5325insuSh4ZEUi20kZ6XG9vK9dcW+RinpJbFYpcLhyy+03gU8wL7263qUwWMkZZ5JjZI9JCEEamv4APraqTP8AFxxYdWYXlUMIweAYn2vdWrsT2efFiFpG/CjfW54l2Y2VOm3PpVMYtpJBJxjFykXf2c9nzDhu/lF5pvGbj2R+UfvUt2tjbvZCd2OMgUdbaLk/vXWZAFW1rDgK5P2yxQTH7myGeIG/C/dbn3XFOsSikkQ1Sc5tg3a06Z5CDaxZT6E3qe7NY0MZ7bNIVsP6Sb2pt21k8YXk8ev3qN/kKV9gJ0gxUjSAErGWjW19RNrb8gBvSEUNdrHi5PiGFxh3IPA8L18rXiu0c7uWMr3JvsbD3Cso9SI9xRkrjuIiYwR3a73IPDjtXvGEX8N/QG/H1pTgsGNEAVmS8V2sx322oJsXIdi5NjYXtzNqXKabaHLoZtJpm3EomsK4Kk2Gsjhv87VUalhiMMI0xud539pz/IvE9KnszwJ8KKxZbEtc/p470sbN5tl7xtraeoHIX4iw5Utx18FldMq1uPc0xxMPdsTe29+Ow2HrW/Dyf2ZXNrhePoPpX3LsgeeB5mtumlCDzB3J86UYrEuIlw+mxX2vMcvceNHWsHLGvU1ZViRcjgW8uN6pJIh4ZBxW244BlsfmKWYbI10FhsBbe+9/KvWBYxHSSWQngT86tr23EWzhZHSuQrtZl4kfvF4MNanr1Hurz2RzrEiKSGFgLeOx+e/Kj1kV4mhHtReNL/pb2lHXlSbLJlw+KRjt4rOOqniLelK6hZWUHRNLtkVmT9s8W1x3au4BO1r2XiTblSPM+1ONlJtpUnktr9OdVuX5f3OM/DAKSRMVPCw4++/Ck+MyrTYyKCSxW4PMX5cSKyXY16GjWoZEuRYeQynWxO++rgaKzrDpCrSoni6dd+Jp1hE0EDa3+tqHz6YCNttti3pxPyoIPVLUwpS3wQC40mYOd/ECfjRGJH8VSfZYkCmmfdnLIuIgGuJxwHFfP0pJiH1WPAsN/Ucau0kzw5ZN5P8AY1696fpV/wDZ9h1lwu6i+s3PPyrnKYkfdyl/FrDAfWrv7Kcxus8Y4gBvfwptce4n6jyZL+GQOGdV8V9CX/byrTmaqkZS2pt7eZ6/GjFmCLfgBw9aVSSi5duPnVGPcz47sF+8hUAsAzkPKRtfT7IrXlOHOLxKu38NSWG/G3FvS9DYmMSAaGDd4QgI63338hVBlkGhHI2XaJPRfbPvNRS3lgseyPGZprLMdunoK8dmMoIZsRL4VuNAPO3M+/hXt3DyALbiFA+e9Ks07ayRYiwUPAoKvtxPPT/TwpijGMssXmTjhFDnM6OF3B1GwYflPRvWk+VZm0UvdMLargHoBc2oeco12jN4pBcG/wDrccK8ZkutEdbBhzHG45/CnWJPcXHK2ZC9qUaaWNF4s5W/K7NYe8V3TJcljw0MUMahVXfbnb8x8ya5fkGD73Fht/wSZNVrgdDbrc7CusqRGmo8FUC58h/jRUbJhdRPhI9ztsP6q47n2AEuazu/iRHjXyuQFbbqARXWcdj1ihMjHaNSxvtwFxv51wHMO2plXWo7p2xJkkCm91OkgG/IEVy/Lxg50ye7H2ej+zRud2w8hiccyOG/qtIYQI54PQxnzA3B+BovK4JZ8XOIgGhnBZiTsQLlSL/n8qTZhmJHgIuyMADe3s8reY291Tst07YC5sycsbAWubfGsrxh+zOOlUSR4dijbg+/1rKHDE6UEZcfw4m6RAfKkcXEebinuWfwE/uh9KTQpsv9Q+tJj5pGzhKuLXsh8WFm/pb6VLSR2CHqKpsSgEbf0mkOIj/DQ9OPwrtDCuW36LfszJoytnPAByB1J2HzqRxLnvbG4IVdRO9zbaq7LntgMLHycl2/pS5+tqns7i/tZY/nsw6DYCrVAwJy3YzhOnDE9W/agJlstyDw2tRs+0SAW3JY057M5PFMJMRObQwcVA9o2uBfp9aol2olqbbyiTyXIsXLKrxRu1vzW8Pob1UZtkmHwcatij3s7brAh2HPxNxsOHKmOH7S4rHAx4bThYQGKsBuwXkOnnWns9k6SRRmS8kkkx72RuLBRfSDyWop2Jl8YZeWacJ2smlEirAsKw2FktqAI8Nr9DypZBlmKbXinJHcjUA448zsdgapOyeUpqnmKrqZioub3ANz4eHpemWNxulJGa2m1iTd7jpYWC3+VS2PfJbXPCwkSGFzE6O8kKi+5A5X/ehZ2Mtr3HeEBR5X4/Cg0yxp3ZjcIPF5AenPpROaxLCFOq7sAEU7WJ9q54ABenWl6dT7SlqMfsZ9lcerLNCDYIbovVPX1+tA4fKI/vRhmjBD+OMjYj9QBrR2KwzNi40jG7swPRQBxv0vVv2q7MiONZAS0iNq1cNhyHlWjBa4Z9iJ4jY4+4tzL7F4yNcMjJf8j+ID38aG7IdmMRg8U3eINBBu6m48r8xVV2Nz4yHQ5JvyPKmuZXDlkI0g2I6dfdQNvzxFzhJPwpirFycATsNzvUvj8aMTIYtRVBwseNuvlTTP5mZ+7UeN1LqP1KLeEfzc6l8nwTPIzngnG23uFNts1R2Exo8N7jDLIzAQoNySQBf2Tf2gOtqp/wDbihAgVrKLX4cP8+NScOOWGUq+/wCa/HTfletOcZ5qUd1cq21z1/T76mXaUOMZjvFZvb2G8QvqI5X+tTed5h3lok4DmNvef8qV4/GaYgu+r2R1B5qR086e9kcsVy0kl+7iF2/ma2yjzJoHmTPNKtZG+TZbJBAsbG9zcdAb8j0NF4i6oQet/jQP3uWF7t40Y+Ifp/p9BWx8SnfxLKx7p3HwJ2F+QvVsXsQyy9y0yHJEjQRAWuFlka1tTE3Vb9ALU5zKEvZfyk7/AOHpQOadoVQFYyCwtyuB5VuwOOfu2eTRwJGlh7gfOn9vBLvkD7W5S2Iwc0SWLsPDc7A3G/uArkMf2YYkFwVG/hU8Qd/aHlauoYjtkxJVIgTb2blmPXYcqVxYnFyX7tBGRv4mA+QufjU9un3LaXKK4FkWUnL8MqXDOt9TcONyDvXNUIkxZIF1MnS+xO5t8a6xJ2bMgBxrtO176QbIL8F23Yjqa14Ls1hsGrSkBDudyC3kF8qlnclwUpbbvcscLjIQihHXSAAN7cBbhyrK4vj+0TNIxULpvtWUHiy9hPgfJoy/aCM//EPpSmIeFL3JuPrTOJ7YNP7ofSlqtZE9R9RQR5l9m0vxx+kNsaPwW3/KaTTW7oe6mWMH4b+h+tAzJeAGvVf7Dt4/RW5DYwwjbw4d2/8AsKXZ7DqeNuHhtRHZ17xQj9eHmUeo3oXMZ9UkakcEP/mtNM+bu5ZshwbzSxwqfE9lBPDzPwqqwsUCYHF4QTAS3Ny5ABO24HQcKQ9lsK0uMSz6AiF9RH6R9L0L29i1SltGiS12sbq38yHpztRTWUN6OrWir7FxWTDLcX7qRD63PzsQa3dmdKQ2Y+KOdlI8yNI9216RdnMf38aSpcSQkCRV22HBx9D616nxDWjmQ7zSyG3mrW2rOnnUilx0yCYMY2F1m3t+LcbEb29N6QY7tLNLJolJC8gp0r5+H83vqpeMuuFvvrVo289/22qUzDC2ktpsykrvU85d+GVV6Wh/2ejj7gHu/wAVmZY/aIYrwuo2I360o7c5c3fQoEN449TXHEub2tc2+NVnZIiOGF28KpIxJI5W3t8LUCzHE4nvDcGSVdv5Qbj/AOoFPva6erPqyOFkp2P2QR2ay37rIBsWjiJY/wAz2/xq3z3C97AQuzMtgxF7A1Cf7R8U7c5ZREnuNyfdXRZ4/Db+X37Wrn8ZOUotSAveJxZyjKneHFFL2Oqx2+Y3rpGaf8G5GxKk1y/G5iTjCWHFiPhteuh9psWyZfsd2UKPVqqjs5JlXVNPQySzjMBG+Cm4aLg+jKQR8RWYPSCjoAI5Az+Y0ndT160j7ayERYUbm9r+7/Rp9holURJILRyEg2NtOsbEHlehWR9lSnBNcgoeJFDyAFXYuTa+w2At02qUxOa95Kww6IiG66be0P1i+wIq7x+X6NUAF0VAUY8TtsD8Km8vwaK7XAUgEmw+XlXH7MzlZpQlxeBWMKxJeRrXJ5VV9no/wwLnTq4HhcDj50nUd5Oq8gKf4FdLSC+yyfDbhRVLcnutcluFZsPCORU3pL2owGkxspuknLoaopLMpv0pDnrk4Yb7xvp9x4U61drF12NSQTLkGIkwqzw4lo2CkGMgW8N/LifOlODy6VY9eJxMjKy30xC7KehsPlVR2czEthSilbodwWte+/HlSjN54bnUZonYX1gow+KkXrBr6q6UnD0NqmCe7QFlGZw37iPESo8hLTTMlm0qNkFz4R6DnVPBmcOG8NtAa3dxk3llc8GfmBwsN65+cBHqWSOcEk+IzFRtxuACTy4VuTM3WdpoLyPINAkdCQt9tSngprRWJHLaVyi3zjtcuHbQ2lpR7QXgp9/TrXOu0Xalp3JuT59PQfvTTH5MRh3LHVIbsznqDuB5VFO9F4eHuejGOMnwzGvla2rKZg4VY/4NN/8AlLQGJAES+Rom/wDY0/u1/ag8S/4X+utSrzP7K4fjX0EzyXSTp/jY152+7+ZFDRMSjel63o34HuP1o8Y/9Ot5HfYxSwBPCKKU/wDdtb519xstmsBvwv0BA2rR2NlIgnP8un0ua3S4HVPoDWXSCzX3t5DmeQFV75MG6OZYCcB2dlxSuYCxkTSqgbAk8mPAJbck1S4n7MsVMoBljBFityTb08qVzdo5MI/cJF3aIBspuxJF9+pIpvl3bdXIBLIb2636fGneHq3ZfXTdVDtawLsP9neOwkyzQqjfrRXsG5HY0Li+z88UsMYVgCztEh3a72Ntum4Pxrpsedxx4dpZmZVQXJYEXvwA6k9KE7OZw+JxBaSJYwI9UQO8ihjuSeRYb2pMow1ac7kk77JZyIsrwkuDw5OICOUYhSu4W/tG/rtUb2qzA94XZdLMBtfrw99dF7WvpLB9o0/EbzJN1Qdd65FmXeYuUyEhbyAW9eHu5VDKObcPhFlG8Mllmk5EMUCHjpQW87Fz6716GMWC0hPsh9PmR4V/80w+5IXjcEARJcjzC3YX5kbfGpZY++kYm5SKMuR5nh8zep+smrrPhC6IacjLLF0thtViVDzt62J3rpWExmqKBuPeKPmL1zXHnR94YcViSFfV+NXsLBcJhTfZdA+RFqp/jXlti+r9Gch7TwlZ5WvYhiLW6teusZ5EGy9STfTpN+tvSub/AGiRkTMwtYsB8x/hVnmONMmXKOGqVEHvIq2zzP6G2rMIsie2Skw4Yb31bbdaoO2GFMUIVb3UIQT6CtGeKjYrDg7rGxY9CEW9viBTTttKDHK44lBx4bqKk14j+y+E3GyPtgmsuz53jXURc3Avxtf/ADprHAoAJALE2I9OtbuzeTCLCYmWVbBERRqt7OzMRfmaU5TmZlUtoKLfwkniPT60V0XFZM23E5ScfcM7O5es2PlYi0aEkj0AAHyrZltpJ8UyeyTcdNttqEyp2ETou0mLlKgjiqJszfHYU57OZd3Qlj5qv1qmldqZnW+wO8lgR6VPdosYQrKLAPpJ93Sn7IQSLcDUt2pGwPuo7X2nqluht2HjWZniZrM6+Da/i8x5Cij9lbuS1w4uRfYfvt6UJ9lI1Y5Cfyox94Fq6jlzlsM+3i1uPTf/AAqPp+mjvIsn1U6niBzc9ilQTGJAe7CrYi+tj+VfXjenOc5KuHywtKoErFdgeHltt/5qzwqRoGGx7s6pD/Na9j52qX7a4gu+Eib/AJkisRy3bYfAVeoqKJ3dOT3ZN5nlEiwLHLdGlUAFt/aI329eFc3x+XGN2QndWZT7q7t9oUf4WocUXV6BWBP0riWbZoJJXIUAF2YW56qktnJ2fBqdI9Ve4nZN6ytxr7XtQzSN55bYWEdVX6Vky3w/LYfvWvE/8PB5qPpXrMI9EVibmwpON/2Uw/GvoDhfwH0onBveAL1JrTltipB6V9wR/DH9R+dMa5A5wMuyhPd4hfIN8G2vVj2U7LvisSJZB+FE4ZvNgNl8xzPuqHySbQ01t7qRXeshy5YcHHETuygueZLi5+VVV7vJkdR2ywI83wqzORh1W5NnxBXVYn8qD87j4LzoKDKMPh3WKEL3zAtJI2/dIntOb8W5Dlf0prmedx4fCSyxRnwXjiUDztcDpquSedqk+yOFDLHrLNJjo3MrnorXEa9AbEelFZbpWUdU56MNj3EzDETG51wYeINEG31MRtI3UjlR2Cxvd4yJm9l49PvJsKXYfEjvcYosAqqm3AaRuB5DhQ2c5i0eHw88QBIsATw49OHKvnfFm+pTfue09rQ6+1iE/dA4/KwBsONxYfOofsZkkbxN94uLSrYHyNyT8q6FjMd9+whXk6e8H/I0jxWD7vExIja3IV2B53Olr+Wm/wAK3rKknrE03vToJrtV2pUtKsY02ZlW35gSAx95U16yEho2blNKoF/0x8fdYVLdrstMWJWxLF1LDnxdgPkL07TFBIFCD+FHpB6s/E+6sm+tRW3qzVgkkgrE44NoPDvcQZD6DYelWWV43vMria/F238+8PDyrmWcyFUC3tpQDYda6P2XwWnJolOxUk+h1bVX0Cxkm6v0Jf7RcMzK0mwAsCBvuOHpTrJ5NeHwycT34Yj0W9KftAmfuHtwIBNvde/vpz2LUkYYEb6Wcn1W1XSWZhzlipEx2sxpbFxIp3LEFR0NgfQmnHaWQHRDa5kYIenQVPQw688bgQshP/aK3YvN+8xxYEWQErfgCTYE9ANzUMq8SRU5ZWfgq/tExTyrHgIB4QqtiH4KoW1lJ92o+6lOWYhHHcQxju1ADTPxNjvpHIUPFE2LfRHrMR4k+1O3NyOSHl5VshPcMyFQoS5tzGxt86q6hZRnylGENC5G3ZNFLyW3ES6Qf63Zjb5Uxy8XlnPUfvSn7PzcS7cQPl/5qhw0OmSboQKZCGmKMuUu4R4lSHe3Wpntg2mMnoRaqfHe2x9Klu1raom2J41yflKKvMh19k8X9pY//CfnauhDFCJJSeAXXw8rH51DfZND+JIekIHxNXuGwwlBVvZKWPprv+1BT5T1/nFsOFsFhG7Tv3sh6KbED4Cl2bgSZzh15Jbb+lS370/yJO8mkm5ewnoNv2pVHgf97hz+lyPkKYwFybe2iaha+xRlPvFcJgyjUsjHiguB1sbG9d47XsLegY/I1w6XNXaNlCqFXVuBubnmedR2OWp4NboN1hgSMLcBWUKGNZXtJdpG2J/gYb+kV5zvl6V8rKF+b9no/jX0B5dw91E5cPw/+qsrKY/U5H0N2Ve23u//AFX6CxvsP5Klv+0VlZVUPKzK6n8qJKNz92fc/wDCyH394+/rWvsxGO7ys2F/HvbyNZWUifCAn5RB2dc6sVueMv0NGk3ylb/oP1rKysK3zv7KF/orvs2H4b/9P/5ofMB/vdf7j/GvlZX0svxRMqHnZzvtgf8AeEflEB822rVGP7L/AP0X6V9rKyep5Rtx4RozsfisPKP6iunZb/8A5p/vG+tZWU7o/Qn6n0+yS7b/AMKQcu7vT3sH7UX9wfotZWVof8wrfxIlcqH+88X/AES/tUre7nzYX89ufWsrKnfmKH5DtX2fRDupDYX2F7b8BtQfbnDIBMwVb91xsL/GsrKps4MaXnFP2eeyf9dKq0HiasrKZHykj5J7PF8R9RUX2qY9wfWvlZSp+VldHKLT7KR/F/ul+tWmT/n/AKT9TWVlBR5T1/nZu7Oj8BfU0ugP+8T/AHZ+tZWU2XCAXqB9sfZb+g/Q1xDD/wAGb1H1r5WVDZya38eA2rKysrhrH//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32" name="Picture 8" descr="http://www.bibleuniversity.com/images/CourseID1/lesson06-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1484784"/>
            <a:ext cx="3303342" cy="3456384"/>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10" descr="data:image/jpeg;base64,/9j/4AAQSkZJRgABAQAAAQABAAD/2wCEAAkGBhMSERUUExQWFRUWGBoYFxcYGBgbFxgeGBgYHBgXGBcYHCYeGB0kHBcYHy8gIycpLCwsFR4xNTAqNSYrLCkBCQoKDgwOGg8PGiwkHyQpKSksLCwsLCwpLCksLCwsKSwpKSwsLCksLCksLCwsLCkpKSkpLCwsLCwsLCwsLCwsLP/AABEIALcBEwMBIgACEQEDEQH/xAAcAAACAgMBAQAAAAAAAAAAAAAEBQMGAAECBwj/xAA8EAABAwIDBQYFAwMDBQEBAAABAAIRAyEEEjEFQVFhcQYTIoGRoTKxwdHwQlLhIzNiFHLxB4KSosJDJP/EABkBAAMBAQEAAAAAAAAAAAAAAAECAwAEBf/EACIRAAICAgMAAgMBAAAAAAAAAAABAhEhMQMSQTJREyJCYf/aAAwDAQACEQMRAD8A8xfTmL+QXWWLR5KRjaTjq5h8/mFN/piB4SHji03XlNnqVZAzDT9kZh8ATZok8AETsrBtqPyue1nAOt7nUq7soUcLSzA5S4fEQM7v9jTZo5n0U3Jgboo2N2N3VP8AqWcTcbxbfz5bklez8+qsO1cT3rpg+ZmZSl2GJOVvnw8ynhIDGGGrBtFk5dN+uu9cV8QyLOb0/ClFgYNwN/DoOCKGF5Dr9kzghVklq1KcfF6KI5OJ9Cuxg+S7/wBIQtgagfO0Hf6FduIc5pAOhF/VENwxG8eq3UpiNRIuLoWrCweiyUSKJXWFo2RtOihd6A6QEcJI0RVLCjgimU1LRopkvsm39Ahwo4LP9ME8w+yi6JIA5qTG7Dyjw+a3ZWZplcOFHBRVMMOCZvpRZRliNAsR1cMCRbibKWnhRut5lHClDlssStsIA+ieJ9SuHUJ1lG1GqMsWug7FG0KIaARrKC7uU12s3wjr9EuaFaLwTkskTfRdtpqWpTUTZbz5I3YNET2QT6qHIiX1M0nlHuuMiohHlkTWrIUhWlrGo4IWi5dwuMt0RWbzrFxkWI0hS2MoWhzA7/JtnD6FRvw4BtfkfC/1Gqf0KExGn5dN6mDpCnlqMa97reK+Tz1J3ry1Jne2UyoWkQXOB/bUb8nt18wspVnWyudb9LvE3y4eSsDNgio6G+Eb5MtA5zf3SrGbFcx5i/Ns+29HtZgV2PMZXMtvLDc9ZUuJxtDKG0w4WuTqTwA0A5oGuS3Qk/m9cNovduTUZnDqI81JhMRkMES3hw5j7KdmzI+N7WjmfopDTogal/QGPUwn7C0DVW+J2U+G178AVsUhqp30wbt0MeVtCuxQRUg0C9wPwIqnRgHofkpG0EQ2nbyPyQbMcUWIlgUdFunFEhqaJKTMYy6zGYruntpiM5Hi4tnTzOqYbOxFOnL3izfnuCrzT3lcuF31HE+p+Q+yzNEhdgatSpBL6kcZMe6npbBxVH+qMzAJykzeP0kcOtl6t2ewbMPTBIYxxAmYHvx4qbFVM+b4XNjiCDPzUHzyWi3RM8twmLdUMOEPAkjd5fZEOpwoaFCnS2jSHwsLnAjgDIjpcJttWgGVCAZXQmpEJKhPVbf85LkMU1YTHn+eylwOFNR7WC0mJ3dSgzIFGFc6comBJjhxRmD2M0t7yq7IwXj9R6cE+w+wfhbTHjMy4zGmobpGmv1Snth2VxIaC17XsbpTBLXC13XjOSd/skTUnVj62VHae02PP9qGg6AmSN9+Kg/0dszbt/L/AMbllbDub8TXNOniB+qkwtD+owjRxmxtbX85roaUVgdJTB6tOFx3SLxJUAU0yTQtOpW4XVQeIrIV7JIic1alTEWUJaiZmSt5LKelQnlGpUlWkNwSufg3QEW10WrEbF6s9U2dsxziGgGeO4cT5KbFUIdaYFpPuVcadIDQQoauy2OMkei4ZcbrA0efJUmsNt0+6Hq0i5pygEwY6xb3Vj2vg4LcszpHnb85LjC7FcBfWTPABoG/28knV6LrkTVnn7tjYk3DB6j2GiFGz6uYh4M8JAHt1XpFXBwzNumBz/Poq3iaR7wnd+fZbs0NgrFXDuaSIFtYutvwbokzHSyYYln9R3X6BM8XSnCif8fmjYxXdmsb3zBeC4A+dk+xuy4EtSSlThwMxBmRu4H1V4xGBY1zWgl/hGYkn4t+hiEwpVIXeWycYrZYFwPmgDhxvCpsQHa2QPJFNYuf9OAQYCmyjgPROhAPao/peY/Ctdnwc7XG7WuGbq6cs+3opdr0JpHqJ/OsJPspzxUeGzBbLhxy6E+q0laYU6PVsXsanXYXAw5zYuTA5gaSlO1tjto4ZlOmS3NVYxzmmCQZnpf2Quzu0rnNYynTL3mxBMC3E8Eu7RbUxAIZUIDc4dlbdthYZjcb+Wi5UpXR0OtiHGZqOJph4u0m3V0amdya4ivJlV/FYwvxAdzbE9fuVY6rJldaWEc0t4BKrhLRz+iHr7XdRqs7sjS86GRcE7rSjmUIM3RmzcK016ZyBzs0AHS9vrKW0ssFN4Rxszt9U74SGNkEAgm03gzZXRtcVAHZ8wN53X5mw4/kKqbVwNF5qF1JrHN0LXHK8T8QY+LW/SbKsbK2o/DVwAXFmfxsE8dw4wgoqXxwJJ9flk9NxdHDZIeabp3SHH3VQ25sJjcxotDCRazg0k7oOhjeExPbqk54NMNaW6F4ufMyB5KGXVLuMuJnMfodSlUGtlFyPwouKwrmOLXNg2PkdD0Qz2qw9p6jTWDWj4GhhPEgn5SktViomYVVh4it7l3Wb4itZVXwmtkZatMbdSFvotN1RN6E0G+Fc1Grui7wjT8Kx91H0stAbisUpAWKlin0M1pXTQuw5dNJK5e5H8aIhhwXSd1/Pj6fNEd0IiNdVhaOK1XxLabHOOjQSspG6A20cAwsGY5Gt5gAdZVWxlFkuDCHNFgQZFgEu2ljKtd8ucSJs39LfJJsXWDKg7vMDFyAY6TvQcbLQbWAjHYaKroEXFvIKwV9iudgA8REAxvs6EhpYnvTmtO+OSveFM7NiP0n2eUiWclZN0qPNK2EM6K6Btz1SHFM8RT9mk/miNDWayyl2Lwgmyayua1CVkEQ1GxHX6Fctai8dSAubAHekrtoVHaQ3yk+pXRBWc05KOwraDAaLpMaH0IRPY3Z0181iCxzT5pF/pXVnEkzvk7m6AgDiZjcr/2U2T3WGzNmRIc6PMC2m5GbUI0zQTn+3gixWxn0Kpc0iNxmCl2OqVq7Qxz8xzEgFw5K74nAGpIccok3tpMqvV9mOa8upuFjDT9lOMlLZZwl4U7aHZ2vROaoyWF0ZgQQOVtLJ7hXZmNPKPRHY3Yz6gAq1dTYC55od+xn0x/TdmAGjvodQq919i/ikcByJ2XixSqZ3AmA6I4kEAoOlXa4kaOGo+oUjhKR5ArTL3RZTNIOe1jgLtgh0W4+S807WbPe/EuqMEh5BECMsCPorZg9qsGHFPKQ7QncRJNuCIZsbEVRLaJDYnQyeWilBuEsDzUZLJ5XjqAa4tBJANiRBM69LqOjj6rBlD3hp3AkfgVjx/ZPEOquimQM2rrRyUeO7JOgFrmggRBJ3aXiPVdn5I4s43B22hTSqFzb7vVcPanNDsvWFMuIBHAOaT5AEpS6lG4+e5TxZWOhdiGeIqMIjEtuosqr4J6RlcFqmLVz90NGI24dx0C6OFcjcN8J6rmq5T7ux+iF5oFYiC5Yn7MXrE+ggTzXdMnmpRiTFmkroYk/tXn9y3U0Nd/ol/aktZhXklwu3drfRMqeLJ0A9Um7aVC7DXGj2fMrKWQNFGw9Z1WRTBzAS47mzuE/PmjK2znBlOTBMg8JsQJ6SlWytotbWLYMuJBMiCB8I+adY6swhpztEbv1H8kq2SiSoQ4B2Su9p0JI+o+oXp+zWE7O5ZHfMrysi2b9zpHSVb9jdrzTonD1wcpa4U6g3E7nj6rSi9oTtihfXbDvzgnGUEk6dFDsvBipXAcJYLu6AW9TCMqjxviIDnRHIkJSqOGiQu69bJTc6JyiY4rljgotrY9tOk46lwLWjiSPkEUrZpOlZWsS+piCC4wAZyjTz4qJ1Et3cP5UuzqwIt8TdRy4jj9FLXe6Wn9Itu33aSeBuPJdiVYPNk7yR7IwgaKk65gL/tiW+wKf4bG1sNSc+lU/vESY+GJECbJRgWZntbpfKeYguHyITvH0/wCh0I9iQfp6qE1k9Hganx19G6NNzmOzEuLgHSb3ab+xXeHZml24WCK2YyzOhHqChtqnu6DgNfh83a+0eqSjpukA4SrnNSqfhb4GdP1OA4nQIbG4x1Oi4n4nmGjhNo8gjdm0niKFOG5G5qjyJgu/SBpK1WwWeq0uJe2mDBcIzEn9o3Dis0KnZTsS8srNdvAB9RceisGHpB4zA+ExfroLAmUmrUnVKzgASS6AON4AAXrPYnsoMPTa6q0GrEmf0SbD/dBuU70jlnKslIqbExIEsb4jcQS0jqHAFd1Nq4nBN8dR+fXK7xgjgJtr8l66IGkJJ2t2PRxFKKuoPhOh/lLRLvkU9mO3LcSMr5ZVG69/XUe456grauwqOIDnCmxtZmvhFwbgxvBgj1VF212bqYFge05mOdIcCQWuAIExr1tcJt2c7WOLQ58l1Pw1BvdTdqR0s4dCN61Gr1Cba3ZWtTGcFpY5xg+LwC9nTrGlp3JCzZxfml3gG8D0MH5L1Pbm1WMpEUr97ET8MRrBmeqplctDTF7RO6Tbz1WiZuykbW2Y6k4ZrtN2uGjv55Je4K+spNew06gzD3HAjgVXNs7A7nxA5mEwCdRvgj6qyn4wV6IoXBF0SGriq1PQPTqgbEfmi5qrKTtVlTRSrJS8AxhYtO1Wk9CHtFLEOGhI81MNov33W8HiqbZa4gOnQoPH1Jqy0+GBv5cFzds1Q3T9bsY0cSfz+EH2h2m11EtJBMttmvYz5JNtzbLmAMbYu1IN+gQezKDHODahN76W13ncizKIjdgajXNcW6mQQZv5c08rAGM1yLkAGx3x1TRuyGNzGCYOhPDRLH4oOcWg8wNOqKdju0BGkHGSQI0aPrAUld7ckaX+mt7rltcsu2eYUWOfmMtggjTenomWPslizTp1XEyZa1nXU+QkI0FxcXRdxkxIHWEn7KCWu5OHuB9lYwxSliR0R+JHToTvM9VWNt4oPqeEnK0ZRzuZPr8k625jRTploPidbW4G/wC3mqy39J4/KV0cMf6Obnn/ACgSq0tcC2xbv/Nyb08W2ozvGi3wvYef2Oh5oKo2XH83hDUaURB4ieWY2PFXqzl0OcLTyva9ploLZG9sHf5SrJXh0tBBaTY8c38gKrUGus9pIPL3TjA5nX+Hf/iY5fZRnGzp4OXpse7LbNIO4AEIbFeJzAPEQSeWbWDwi3oitkVGGhkkZmghw+o4hbo4SC4/rqf+oiPVRo9BNSVoFo0Mg7phJJMvf+5x1PRa2w3uaRPLzJ5lNDTFEay7gkW3ab6op0m3fUdYeyT0Okb/AOnGyXPxBrFvhYDc6ZnaRxIElenQALgny+iC2ZgWYek2k0gBouZFzvcepRoqBw8JDhxBlUPOnK2C42pBBBtHGwPFKu0AMUyed06rMBBmOtp6HilG22EUhN2hwLSN3+J9bLCoixmGbXwr2P0AB9bH7+S8ppH/AEtWHWIc5rwZuDoBugi/ovVsFVzUqg/wPsqh242JmoU8S0CWnJU5ifAT6x6If4OmCUq4czunHQ/03cP8TyKgrOMMaRBzGfL/AJQmyqpyidWke1x7JntbFsqYgljQA0HTSTwRaALcIJqdTCD7aY3wU6YbAPjnpYees9QjMD/cb1XHaHB95hif1UjmHTRw+R8kNNNjIpRK4qFdEqN+i6EI2cytd4tErgoMPY5IWlolYiKetYkg1XHcTIPlvS2ttiCcrHEAakgT0GqhxOO7x4pNuNXcDG6eCPw+DE6Ak6k/RcrlSpHQo2xLi6z67gRTc2LGfPQ70xw+EIZBMEkefLzTU4U8Evq4s0nsD2mM1juPDz+yVtsZRSyM8fiTSbMZgfCb6cyqRisR/UB36+UmPZWPGVnVHPt4ARMkBp5mdVX9sV2PqgstYNdwkEwQd9oVOJULN2S99c8CoyCNPRc0Y0K6aSCrJEWWHsk7w1Dzb8imG3NpOphrWamSTwH58kh2XinU6VUtsbQed9PUKB9eoQS5xceJ1gLLjuVs0uWo9UcYh8zNzMldE/D0C4DbKTCskCdRPz/ldBzo25njjr8womtu4cD80RVPitwPzCj7rxmDwPqNPZBBYw2bWAzNIkm4A1M8J5/NMKtcwB3bxHEifSUFhNlVKrczW2Gp0g9eSe7O2G9rmis5rhO6b8i4WSS6rLGhxzlpHPZ5jO8LnEgNbMGfkrDTxLCfA7xHyd5B0FRhrR4Axo3wBc8wdZUBy1PDOYjS/jB/N4XNJ28Ho8UOkaIMZiqbD4sxdwJCB2Ptimcc0vgMgsBmA0kWM7r2nmhe0tnME+KL3v1KA2ds/vajWDfqeQ1QjFVbDySw0enVNnNFQC7nakEyGzpqt42qKZkOIdy+WsInA4fK0XkwLnkICV47Aue/xuaBOkhDbPOkwhm2hXpvYIFVouNx5grkkVKJpH4iw25siHfJVzZu2WU8dEZaTCabiba2JPQwnVas6i6qY1Ba3zNk7Rk8A/ZmtmztP7HA+i7YwVMHXYRPgmDvgfwhdgeHHObuc0uHmPvKbbJYMz2HeHD3StZGR5VRYaVV4JkR4Z1I1BU2GZAJU21acOaDq0keW8fX1W8tjyCd6D6D4H+43qmODaHVHNNw7M09DI+qW4H429Udh6kVieDz80khkyjbV2W6hULHeR3OG4j83IB4svQu1WzRUovMeKk4uHGCbj6rz5xVeN2gTRE5t1wQpZWiq0SByPyVi2XLEpi97BwkAuOrvYbk/pMhLcPAbwgIyjiLXXDJs74rAwpu4qPauV7csSCCl+K202mRJsdRvRPeggeo6JcjULcK4PZ3bjGWSN+43hVQ04cW2ME9NU+2m4sBc3jE9fz3SzDbKrVfE2m9wdeQ0x66Lr4tWc090aptlE4ejmcAdEbgdh1CYqNLI3kQeiYYprWUwAALjrbNKomgdG4tgWMd/TLQIkgdASENiKlpH5xXe0j/AE53kge8z7LKVEvc1rRmLogTrO5VWrOX0m2JjaLJ76iauhb4oiNQRoZ+i9C2C95L/wChTo0xBDmQc2YAgAwNxElV2rhcFTymowCoNadKo5zDyc4/REDtiS4DwtYP0ttYaQY+i5eVuekdfGuu2iyYnZtKr/cY108QM3rqEtr9lsNScHAF0giHGQNIiEnx3aYxZ0DkZd5kwldPtQ9rgTOXQySbceqTj4+VaKSnxXkurQ0NhsQNI0HIoZ5DRImBrAmOo180rrY4OAJs46OaYMbtNQom1qv6as9dfkmr7L60MMRtKk+PGQRyOoSysJkg31DmnTzFwua+If8A/o0OPHQ+oQT6rf2u9f4TKIrn9kWQySbn83pj2cq5cSDAjK7XdaZ9krr1xGnqfoEuo7RfTrsqQcjT4h+4GzvYmOaqoSkjn5OSKVHseH25Dc2WxaXAb4vr6Km1O2j3VC402xNoJDo5zLT6JyagJ8N25LdImfdUvBgzA/PLekhFenI2S7YxHfZ6jW5e8NwNwAET1Vm7K4x1egKFQy4Cabzr4SRkcd4gCD/CStosZScT8RJsT03fmia9jmZSyNZcBad53JnJVgbq9jDAtLcbQcbEh7HdQCYTXDnLiY/3LWLwjm1aL3R/daDG/MC2Y3a+ylrtAxHyUWMjz3tbT7uu4bhV9nT9ChJ8Lk7/AOpeGiqHfuAPmJH2SJ58M/uaD6iU3iGRHgG+IdVI98Vnf71zs/4weanrQ2u8u3Gw4khLLZo6GxaC54Oht6ryzauCNKo5hGhMcxuI8l6K3HEmzTKSdu8MDTY4RmYYPR27yPzS8bp5HeUUkFbIstlq3ksuoiDlYtOcsQoB6IxwiChMXUsQ28byUwbgHQNCgseHM0ZJGrdJ581x1k7bAqGzZBqVT4ReN5/hNNk7Qa8Fo/TYTw3JPtGs+oZb4Y0B95HFR4DEXD2iHNs4biN6fpaFc6ZchSotZmqRUJ/Ru8+PRONmbRe5g8AGacoGgGgHJVvBRVjLv9lY6TsvhA0sCIPL86KMlRWOSHbzMoa/iD5kQUgxz89J0ciRvtG7pKn7WdogHsptEht3fL1+yhpsDmyBLXb9/qr8aaimzSalcRY5pcwtPA+10PgzbfLbjoioim47wI8zb7oXDWykbrHoV2rR5hKXLC2H9bKaIP56rWKZ4ucymiBmnu4qWhhw4GRHPpwUBaT9Uyw1PUciqChOzMWxo7t4ENMsPI6t+q6r42gDOY9Bf0KWPeA8SLWlTUmhry12k/PS6lLji3ZeHPKKomqbZt4WOjiSEDinvOlgd4+4TdxGWIE+V0A7ClskAls3HBaMYrSFlyzlti8saRfMD6g/VcPe0aweET8iiK7g5xvA56qI0gYEi5A14lUJl17NY9mIw7TmaH0BleDYlo+F/Owjq1I8GAKhI0kwOU2lPcDspmHogPFiYdHxlx1I4jdlO4JAykA8wTlm3EibSuNSUroq01scGg59MkNdJJ8QiDEW0080y2bROHqZCbsdfzAPzlLqPaJ1ANZ3YqNkkQ6CLtJGkG/zW9qbfY99Sq0EZoOUi8wBfdqpq1grdocba2x3mIpU2aBwceZ3fnJNtp2qsJVW7KYVz6gqH92vMtcforltejmykRIM390JCplT/wCpH9uk/qPcKn0nTRaeBcz0OYezvZXztvS7zBZhuM/NULYhz0q7TqA2oP8AtMO/9XeyaLwEmwV46qbFgCs8nl8godnO8Q6qXHvArunSfWyEtmjol73IwuAaNbn3PkFVNo7QNR5m4iGjcQdT13ojbW2f004IHxHdyaOXPeUAIA714gCzW8Tu8kiXo9i6tQyOyndHobhRExbct1qxe4ucZJP5C5NuC6E/sm0Dup3WLpxMrEbEPQNlYx1vweY+qI21i5a2wJ8Ujpun3Vfwu3WBsPBaQLOAk+25bG22kxdzP3REHkudRvJdthWHrMLD/Sc137i4kQNdd6RjFRULmmLkjzTLF7XmkaVMEl3hLptrwOiWNoDTW8T0VI/rsFN5Lc3bTRQY5jjTAOUMBl073ujQElG0Nqvc3UHmAA71VHoUyDOoOvNHYHHZCBeN38oPjQy5X6PcdhBVEFsO/Q76HlyS3C7QqUQaZGh0O7+EbSxLsx3A7t1lm0aOdoP6hoeI4J44wzN+rZCXyxx/cRbnqoMMBBB3/ZdGzAeceYj7qFtTQ849F0rRxvYawy3mDBWVzcH80WU3eM8x9FuowkwPyyMdgbN4dkymTW+JK6LDNpmJ4b93omTGGBP/ABzTsAvxzLT1CkLc7GuHCD1H8KfadOG6ev5z9lFssghzNxuFmYOovJpgtjMLX3oSriHG1pHP5kLtjDoCZAA6QbFdNHjOYCRN96nf2EEdTP7RzMX9VvA4AVX5S2wlzp4D7mBbiiKrx0JPPT6oepWyOzNdDt0axzH0TvMcGWyy0Q6vXaCTkpxl4yI05lxHTyUO1cOKdVwcZM8I8x1180R2Xr5qmaIGZrY4WLj1g2VkxWDbVaWvGZpqgcx4dRwMrzlLrKjpnTo89dUzPkGzRHLmtvJBllxvDrjqA7crliezjCzJABbcOaPiHB8CY9kpxmyqLJJdZpsxr2GRva0zMHos52x0lWB72cw+SnhxHxuc4/8Ai4D2TXbDSWCOCrvZjaFR1an3h8LbMaBa4ItyaDoVaNqNHdjp8kGJpivbDBVwdQD9lh/t/wCF5x2TpTWYBBmWPA0yOaQSeY+i9QwIDqRHEEH3XmuEpGjTqhpgvJDjGgBNgee9FGI9mtipEzBIkb43hLe0mIiu5swCdeFkx2e3xgoDb1AHEEuMAmI4ncPdN/Rl8RVQwQe7MT4BGYjQngAi+0FKaDXAQGusI3EFcYh7tIgDQDRcY85sO648JaepnRFoCkIOm9cvdMmN+vXQeyyCYHEgR1RG0cAGBvHenqzC9xHJbXRYsRpijIESCjMOBLha9wleHxEppSpmAd4/PNQydbo22mGNnVx06rVRuRrWi7iZPKfqpw+Oe8ciu8JhJ8Tjc/VMmvRH/hxTpSwcdPRYKV41hSVW5Jjf7cVFQny4plLIOoWzMBxHNGUX2QlOoIgQfkuXVwPpy4x+bk9oVpoY7Qd/SFh8f/yPsgQeiOo1W1KbmOMSbG3CxSkPgwbH7KkHiiHIvRpRqeKeS5L5ffkl7a99dLLttU5+OipFkhgx8PHD6SmTX2HDd+FIn17i3qmDMX4Wk3FwR5p7MFbZryyNwEfX7pRhasZXDUGPT+CicQSQREg70tw1M5iAP+QsYsGJIkPFp/IXT8sd5vAghB4dxaIePDOo3IlzWkRNvQ8pSMwCJc8xeSu64Fmjebnf0XZgGAY6cFrAvnEMkWzT1iSteArY87J1YyC93k8rt+auGFxHgfx70geZH3VS2bUArUxoS4W3CAfTRWKi4GnV45wR1C8+VN2dMlQ5wz4rt5gj2J+i3U2HRqOz5AyoDOZtv/IaFLK+OyVqJ3Z2z/3eH/6VhDocRz0RWEKLHYFoxNOQ27HEwLSLTy3IvaDfAfP5rmqf/wClnJh+i1tKoBTcTuJWloy2L8JUDGkkwJVDx8Z6kSBmJgiPZTbc7WlvgpmDo52pZOkRv4lI8JiJa6TNzfjzWinsZ0grBDxgcUq7Wt8RPCp9P4Vi7LUA+uJ/TdIu09++4B8+5CdfIy0AVHhwkGxXNWlOHqWkiCLTFx+SosJUHckxZsz+ea3hsd3Ztdp1RkwKC2JKGFc9wjdeeC1tDEOJDXDT35qy7Lw1IkkfC6468FJ2gwlEUHSRmEFonxTMcdE1po1OynZltRd6OHusWNTDqNKk1oMls8pTN+0GhoGaR/tKxYkii0sMHbjBN9CbH+EypVOCxYlkqGQVh6AqWPP2CjdhcpIfNr2IIjctLEvoG6YTTpwJ0HqfshdotiJ4rFiaOTM7wb7SNJPtCF23U8YcN4v91ixXXyIT0wUVCRK3RxBnXetLFZHOGPrEXN5RGBxdoO4rFiPgAt+PymCJCCGPaHh3PnZYsQt3RqG9HFAgyRB5KKrXIEtM7iFixN7RjipUAbm3n05rvZVZvf080/EONjNvJYsSy+LDHY+wrIxEj9LgfXME7w9Q5anUH5rFi4fDq5dkO1Xlwp+Q8wrzSdmyujVoJWLEaJ2L8XXjFAf4/ZVbtXtt4e+i0GRcaARbSN+tysWI1bGRTtlbH7+u+TFNt3m8xraNf5XWPqsdUik3KwWaN55nmsWI3cgPCLV2UwGRmY6ukzyCpm0yHd7O8n5rFiWO2N4JqYY0OYAYcLqF1BkEAHhcrFiqlZPs0ibAU2d29rvh8PlJifl6IHFYBjCQRpvkrFik1TLp2gY4Np0HusWLEQH/2Q=="/>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
        <p:nvSpPr>
          <p:cNvPr id="7" name="AutoShape 12" descr="data:image/jpeg;base64,/9j/4AAQSkZJRgABAQAAAQABAAD/2wCEAAkGBhMSERUUExQWFRUWGBoYFxcYGBgbFxgeGBgYHBgXGBcYHCYeGB0kHBcYHy8gIycpLCwsFR4xNTAqNSYrLCkBCQoKDgwOGg8PGiwkHyQpKSksLCwsLCwpLCksLCwsKSwpKSwsLCksLCksLCwsLCkpKSkpLCwsLCwsLCwsLCwsLP/AABEIALcBEwMBIgACEQEDEQH/xAAcAAACAgMBAQAAAAAAAAAAAAAEBQMGAAECBwj/xAA8EAABAwIDBQYFAwMDBQEBAAABAAIRAyEEEjEFQVFhcQYTIoGRoTKxwdHwQlLhIzNiFHLxB4KSosJDJP/EABkBAAMBAQEAAAAAAAAAAAAAAAECAwAEBf/EACIRAAICAgMAAgMBAAAAAAAAAAABAhEhMQMSQTJREyJCYf/aAAwDAQACEQMRAD8A8xfTmL+QXWWLR5KRjaTjq5h8/mFN/piB4SHji03XlNnqVZAzDT9kZh8ATZok8AETsrBtqPyue1nAOt7nUq7soUcLSzA5S4fEQM7v9jTZo5n0U3Jgboo2N2N3VP8AqWcTcbxbfz5bklez8+qsO1cT3rpg+ZmZSl2GJOVvnw8ynhIDGGGrBtFk5dN+uu9cV8QyLOb0/ClFgYNwN/DoOCKGF5Dr9kzghVklq1KcfF6KI5OJ9Cuxg+S7/wBIQtgagfO0Hf6FduIc5pAOhF/VENwxG8eq3UpiNRIuLoWrCweiyUSKJXWFo2RtOihd6A6QEcJI0RVLCjgimU1LRopkvsm39Ahwo4LP9ME8w+yi6JIA5qTG7Dyjw+a3ZWZplcOFHBRVMMOCZvpRZRliNAsR1cMCRbibKWnhRut5lHClDlssStsIA+ieJ9SuHUJ1lG1GqMsWug7FG0KIaARrKC7uU12s3wjr9EuaFaLwTkskTfRdtpqWpTUTZbz5I3YNET2QT6qHIiX1M0nlHuuMiohHlkTWrIUhWlrGo4IWi5dwuMt0RWbzrFxkWI0hS2MoWhzA7/JtnD6FRvw4BtfkfC/1Gqf0KExGn5dN6mDpCnlqMa97reK+Tz1J3ry1Jne2UyoWkQXOB/bUb8nt18wspVnWyudb9LvE3y4eSsDNgio6G+Eb5MtA5zf3SrGbFcx5i/Ns+29HtZgV2PMZXMtvLDc9ZUuJxtDKG0w4WuTqTwA0A5oGuS3Qk/m9cNovduTUZnDqI81JhMRkMES3hw5j7KdmzI+N7WjmfopDTogal/QGPUwn7C0DVW+J2U+G178AVsUhqp30wbt0MeVtCuxQRUg0C9wPwIqnRgHofkpG0EQ2nbyPyQbMcUWIlgUdFunFEhqaJKTMYy6zGYruntpiM5Hi4tnTzOqYbOxFOnL3izfnuCrzT3lcuF31HE+p+Q+yzNEhdgatSpBL6kcZMe6npbBxVH+qMzAJykzeP0kcOtl6t2ewbMPTBIYxxAmYHvx4qbFVM+b4XNjiCDPzUHzyWi3RM8twmLdUMOEPAkjd5fZEOpwoaFCnS2jSHwsLnAjgDIjpcJttWgGVCAZXQmpEJKhPVbf85LkMU1YTHn+eylwOFNR7WC0mJ3dSgzIFGFc6comBJjhxRmD2M0t7yq7IwXj9R6cE+w+wfhbTHjMy4zGmobpGmv1Snth2VxIaC17XsbpTBLXC13XjOSd/skTUnVj62VHae02PP9qGg6AmSN9+Kg/0dszbt/L/AMbllbDub8TXNOniB+qkwtD+owjRxmxtbX85roaUVgdJTB6tOFx3SLxJUAU0yTQtOpW4XVQeIrIV7JIic1alTEWUJaiZmSt5LKelQnlGpUlWkNwSufg3QEW10WrEbF6s9U2dsxziGgGeO4cT5KbFUIdaYFpPuVcadIDQQoauy2OMkei4ZcbrA0efJUmsNt0+6Hq0i5pygEwY6xb3Vj2vg4LcszpHnb85LjC7FcBfWTPABoG/28knV6LrkTVnn7tjYk3DB6j2GiFGz6uYh4M8JAHt1XpFXBwzNumBz/Poq3iaR7wnd+fZbs0NgrFXDuaSIFtYutvwbokzHSyYYln9R3X6BM8XSnCif8fmjYxXdmsb3zBeC4A+dk+xuy4EtSSlThwMxBmRu4H1V4xGBY1zWgl/hGYkn4t+hiEwpVIXeWycYrZYFwPmgDhxvCpsQHa2QPJFNYuf9OAQYCmyjgPROhAPao/peY/Ctdnwc7XG7WuGbq6cs+3opdr0JpHqJ/OsJPspzxUeGzBbLhxy6E+q0laYU6PVsXsanXYXAw5zYuTA5gaSlO1tjto4ZlOmS3NVYxzmmCQZnpf2Quzu0rnNYynTL3mxBMC3E8Eu7RbUxAIZUIDc4dlbdthYZjcb+Wi5UpXR0OtiHGZqOJph4u0m3V0amdya4ivJlV/FYwvxAdzbE9fuVY6rJldaWEc0t4BKrhLRz+iHr7XdRqs7sjS86GRcE7rSjmUIM3RmzcK016ZyBzs0AHS9vrKW0ssFN4Rxszt9U74SGNkEAgm03gzZXRtcVAHZ8wN53X5mw4/kKqbVwNF5qF1JrHN0LXHK8T8QY+LW/SbKsbK2o/DVwAXFmfxsE8dw4wgoqXxwJJ9flk9NxdHDZIeabp3SHH3VQ25sJjcxotDCRazg0k7oOhjeExPbqk54NMNaW6F4ufMyB5KGXVLuMuJnMfodSlUGtlFyPwouKwrmOLXNg2PkdD0Qz2qw9p6jTWDWj4GhhPEgn5SktViomYVVh4it7l3Wb4itZVXwmtkZatMbdSFvotN1RN6E0G+Fc1Grui7wjT8Kx91H0stAbisUpAWKlin0M1pXTQuw5dNJK5e5H8aIhhwXSd1/Pj6fNEd0IiNdVhaOK1XxLabHOOjQSspG6A20cAwsGY5Gt5gAdZVWxlFkuDCHNFgQZFgEu2ljKtd8ucSJs39LfJJsXWDKg7vMDFyAY6TvQcbLQbWAjHYaKroEXFvIKwV9iudgA8REAxvs6EhpYnvTmtO+OSveFM7NiP0n2eUiWclZN0qPNK2EM6K6Btz1SHFM8RT9mk/miNDWayyl2Lwgmyayua1CVkEQ1GxHX6Fctai8dSAubAHekrtoVHaQ3yk+pXRBWc05KOwraDAaLpMaH0IRPY3Z0181iCxzT5pF/pXVnEkzvk7m6AgDiZjcr/2U2T3WGzNmRIc6PMC2m5GbUI0zQTn+3gixWxn0Kpc0iNxmCl2OqVq7Qxz8xzEgFw5K74nAGpIccok3tpMqvV9mOa8upuFjDT9lOMlLZZwl4U7aHZ2vROaoyWF0ZgQQOVtLJ7hXZmNPKPRHY3Yz6gAq1dTYC55od+xn0x/TdmAGjvodQq919i/ikcByJ2XixSqZ3AmA6I4kEAoOlXa4kaOGo+oUjhKR5ArTL3RZTNIOe1jgLtgh0W4+S807WbPe/EuqMEh5BECMsCPorZg9qsGHFPKQ7QncRJNuCIZsbEVRLaJDYnQyeWilBuEsDzUZLJ5XjqAa4tBJANiRBM69LqOjj6rBlD3hp3AkfgVjx/ZPEOquimQM2rrRyUeO7JOgFrmggRBJ3aXiPVdn5I4s43B22hTSqFzb7vVcPanNDsvWFMuIBHAOaT5AEpS6lG4+e5TxZWOhdiGeIqMIjEtuosqr4J6RlcFqmLVz90NGI24dx0C6OFcjcN8J6rmq5T7ux+iF5oFYiC5Yn7MXrE+ggTzXdMnmpRiTFmkroYk/tXn9y3U0Nd/ol/aktZhXklwu3drfRMqeLJ0A9Um7aVC7DXGj2fMrKWQNFGw9Z1WRTBzAS47mzuE/PmjK2znBlOTBMg8JsQJ6SlWytotbWLYMuJBMiCB8I+adY6swhpztEbv1H8kq2SiSoQ4B2Su9p0JI+o+oXp+zWE7O5ZHfMrysi2b9zpHSVb9jdrzTonD1wcpa4U6g3E7nj6rSi9oTtihfXbDvzgnGUEk6dFDsvBipXAcJYLu6AW9TCMqjxviIDnRHIkJSqOGiQu69bJTc6JyiY4rljgotrY9tOk46lwLWjiSPkEUrZpOlZWsS+piCC4wAZyjTz4qJ1Et3cP5UuzqwIt8TdRy4jj9FLXe6Wn9Itu33aSeBuPJdiVYPNk7yR7IwgaKk65gL/tiW+wKf4bG1sNSc+lU/vESY+GJECbJRgWZntbpfKeYguHyITvH0/wCh0I9iQfp6qE1k9Hganx19G6NNzmOzEuLgHSb3ab+xXeHZml24WCK2YyzOhHqChtqnu6DgNfh83a+0eqSjpukA4SrnNSqfhb4GdP1OA4nQIbG4x1Oi4n4nmGjhNo8gjdm0niKFOG5G5qjyJgu/SBpK1WwWeq0uJe2mDBcIzEn9o3Dis0KnZTsS8srNdvAB9RceisGHpB4zA+ExfroLAmUmrUnVKzgASS6AON4AAXrPYnsoMPTa6q0GrEmf0SbD/dBuU70jlnKslIqbExIEsb4jcQS0jqHAFd1Nq4nBN8dR+fXK7xgjgJtr8l66IGkJJ2t2PRxFKKuoPhOh/lLRLvkU9mO3LcSMr5ZVG69/XUe456grauwqOIDnCmxtZmvhFwbgxvBgj1VF212bqYFge05mOdIcCQWuAIExr1tcJt2c7WOLQ58l1Pw1BvdTdqR0s4dCN61Gr1Cba3ZWtTGcFpY5xg+LwC9nTrGlp3JCzZxfml3gG8D0MH5L1Pbm1WMpEUr97ET8MRrBmeqplctDTF7RO6Tbz1WiZuykbW2Y6k4ZrtN2uGjv55Je4K+spNew06gzD3HAjgVXNs7A7nxA5mEwCdRvgj6qyn4wV6IoXBF0SGriq1PQPTqgbEfmi5qrKTtVlTRSrJS8AxhYtO1Wk9CHtFLEOGhI81MNov33W8HiqbZa4gOnQoPH1Jqy0+GBv5cFzds1Q3T9bsY0cSfz+EH2h2m11EtJBMttmvYz5JNtzbLmAMbYu1IN+gQezKDHODahN76W13ncizKIjdgajXNcW6mQQZv5c08rAGM1yLkAGx3x1TRuyGNzGCYOhPDRLH4oOcWg8wNOqKdju0BGkHGSQI0aPrAUld7ckaX+mt7rltcsu2eYUWOfmMtggjTenomWPslizTp1XEyZa1nXU+QkI0FxcXRdxkxIHWEn7KCWu5OHuB9lYwxSliR0R+JHToTvM9VWNt4oPqeEnK0ZRzuZPr8k625jRTploPidbW4G/wC3mqy39J4/KV0cMf6Obnn/ACgSq0tcC2xbv/Nyb08W2ozvGi3wvYef2Oh5oKo2XH83hDUaURB4ieWY2PFXqzl0OcLTyva9ploLZG9sHf5SrJXh0tBBaTY8c38gKrUGus9pIPL3TjA5nX+Hf/iY5fZRnGzp4OXpse7LbNIO4AEIbFeJzAPEQSeWbWDwi3oitkVGGhkkZmghw+o4hbo4SC4/rqf+oiPVRo9BNSVoFo0Mg7phJJMvf+5x1PRa2w3uaRPLzJ5lNDTFEay7gkW3ab6op0m3fUdYeyT0Okb/AOnGyXPxBrFvhYDc6ZnaRxIElenQALgny+iC2ZgWYek2k0gBouZFzvcepRoqBw8JDhxBlUPOnK2C42pBBBtHGwPFKu0AMUyed06rMBBmOtp6HilG22EUhN2hwLSN3+J9bLCoixmGbXwr2P0AB9bH7+S8ppH/AEtWHWIc5rwZuDoBugi/ovVsFVzUqg/wPsqh242JmoU8S0CWnJU5ifAT6x6If4OmCUq4czunHQ/03cP8TyKgrOMMaRBzGfL/AJQmyqpyidWke1x7JntbFsqYgljQA0HTSTwRaALcIJqdTCD7aY3wU6YbAPjnpYees9QjMD/cb1XHaHB95hif1UjmHTRw+R8kNNNjIpRK4qFdEqN+i6EI2cytd4tErgoMPY5IWlolYiKetYkg1XHcTIPlvS2ttiCcrHEAakgT0GqhxOO7x4pNuNXcDG6eCPw+DE6Ak6k/RcrlSpHQo2xLi6z67gRTc2LGfPQ70xw+EIZBMEkefLzTU4U8Evq4s0nsD2mM1juPDz+yVtsZRSyM8fiTSbMZgfCb6cyqRisR/UB36+UmPZWPGVnVHPt4ARMkBp5mdVX9sV2PqgstYNdwkEwQd9oVOJULN2S99c8CoyCNPRc0Y0K6aSCrJEWWHsk7w1Dzb8imG3NpOphrWamSTwH58kh2XinU6VUtsbQed9PUKB9eoQS5xceJ1gLLjuVs0uWo9UcYh8zNzMldE/D0C4DbKTCskCdRPz/ldBzo25njjr8womtu4cD80RVPitwPzCj7rxmDwPqNPZBBYw2bWAzNIkm4A1M8J5/NMKtcwB3bxHEifSUFhNlVKrczW2Gp0g9eSe7O2G9rmis5rhO6b8i4WSS6rLGhxzlpHPZ5jO8LnEgNbMGfkrDTxLCfA7xHyd5B0FRhrR4Axo3wBc8wdZUBy1PDOYjS/jB/N4XNJ28Ho8UOkaIMZiqbD4sxdwJCB2Ptimcc0vgMgsBmA0kWM7r2nmhe0tnME+KL3v1KA2ds/vajWDfqeQ1QjFVbDySw0enVNnNFQC7nakEyGzpqt42qKZkOIdy+WsInA4fK0XkwLnkICV47Aue/xuaBOkhDbPOkwhm2hXpvYIFVouNx5grkkVKJpH4iw25siHfJVzZu2WU8dEZaTCabiba2JPQwnVas6i6qY1Ba3zNk7Rk8A/ZmtmztP7HA+i7YwVMHXYRPgmDvgfwhdgeHHObuc0uHmPvKbbJYMz2HeHD3StZGR5VRYaVV4JkR4Z1I1BU2GZAJU21acOaDq0keW8fX1W8tjyCd6D6D4H+43qmODaHVHNNw7M09DI+qW4H429Udh6kVieDz80khkyjbV2W6hULHeR3OG4j83IB4svQu1WzRUovMeKk4uHGCbj6rz5xVeN2gTRE5t1wQpZWiq0SByPyVi2XLEpi97BwkAuOrvYbk/pMhLcPAbwgIyjiLXXDJs74rAwpu4qPauV7csSCCl+K202mRJsdRvRPeggeo6JcjULcK4PZ3bjGWSN+43hVQ04cW2ME9NU+2m4sBc3jE9fz3SzDbKrVfE2m9wdeQ0x66Lr4tWc090aptlE4ejmcAdEbgdh1CYqNLI3kQeiYYprWUwAALjrbNKomgdG4tgWMd/TLQIkgdASENiKlpH5xXe0j/AE53kge8z7LKVEvc1rRmLogTrO5VWrOX0m2JjaLJ76iauhb4oiNQRoZ+i9C2C95L/wChTo0xBDmQc2YAgAwNxElV2rhcFTymowCoNadKo5zDyc4/REDtiS4DwtYP0ttYaQY+i5eVuekdfGuu2iyYnZtKr/cY108QM3rqEtr9lsNScHAF0giHGQNIiEnx3aYxZ0DkZd5kwldPtQ9rgTOXQySbceqTj4+VaKSnxXkurQ0NhsQNI0HIoZ5DRImBrAmOo180rrY4OAJs46OaYMbtNQom1qv6as9dfkmr7L60MMRtKk+PGQRyOoSysJkg31DmnTzFwua+If8A/o0OPHQ+oQT6rf2u9f4TKIrn9kWQySbn83pj2cq5cSDAjK7XdaZ9krr1xGnqfoEuo7RfTrsqQcjT4h+4GzvYmOaqoSkjn5OSKVHseH25Dc2WxaXAb4vr6Km1O2j3VC402xNoJDo5zLT6JyagJ8N25LdImfdUvBgzA/PLekhFenI2S7YxHfZ6jW5e8NwNwAET1Vm7K4x1egKFQy4Cabzr4SRkcd4gCD/CStosZScT8RJsT03fmia9jmZSyNZcBad53JnJVgbq9jDAtLcbQcbEh7HdQCYTXDnLiY/3LWLwjm1aL3R/daDG/MC2Y3a+ylrtAxHyUWMjz3tbT7uu4bhV9nT9ChJ8Lk7/AOpeGiqHfuAPmJH2SJ58M/uaD6iU3iGRHgG+IdVI98Vnf71zs/4weanrQ2u8u3Gw4khLLZo6GxaC54Oht6ryzauCNKo5hGhMcxuI8l6K3HEmzTKSdu8MDTY4RmYYPR27yPzS8bp5HeUUkFbIstlq3ksuoiDlYtOcsQoB6IxwiChMXUsQ28byUwbgHQNCgseHM0ZJGrdJ581x1k7bAqGzZBqVT4ReN5/hNNk7Qa8Fo/TYTw3JPtGs+oZb4Y0B95HFR4DEXD2iHNs4biN6fpaFc6ZchSotZmqRUJ/Ru8+PRONmbRe5g8AGacoGgGgHJVvBRVjLv9lY6TsvhA0sCIPL86KMlRWOSHbzMoa/iD5kQUgxz89J0ciRvtG7pKn7WdogHsptEht3fL1+yhpsDmyBLXb9/qr8aaimzSalcRY5pcwtPA+10PgzbfLbjoioim47wI8zb7oXDWykbrHoV2rR5hKXLC2H9bKaIP56rWKZ4ucymiBmnu4qWhhw4GRHPpwUBaT9Uyw1PUciqChOzMWxo7t4ENMsPI6t+q6r42gDOY9Bf0KWPeA8SLWlTUmhry12k/PS6lLji3ZeHPKKomqbZt4WOjiSEDinvOlgd4+4TdxGWIE+V0A7ClskAls3HBaMYrSFlyzlti8saRfMD6g/VcPe0aweET8iiK7g5xvA56qI0gYEi5A14lUJl17NY9mIw7TmaH0BleDYlo+F/Owjq1I8GAKhI0kwOU2lPcDspmHogPFiYdHxlx1I4jdlO4JAykA8wTlm3EibSuNSUroq01scGg59MkNdJJ8QiDEW0080y2bROHqZCbsdfzAPzlLqPaJ1ANZ3YqNkkQ6CLtJGkG/zW9qbfY99Sq0EZoOUi8wBfdqpq1grdocba2x3mIpU2aBwceZ3fnJNtp2qsJVW7KYVz6gqH92vMtcforltejmykRIM390JCplT/wCpH9uk/qPcKn0nTRaeBcz0OYezvZXztvS7zBZhuM/NULYhz0q7TqA2oP8AtMO/9XeyaLwEmwV46qbFgCs8nl8godnO8Q6qXHvArunSfWyEtmjol73IwuAaNbn3PkFVNo7QNR5m4iGjcQdT13ojbW2f004IHxHdyaOXPeUAIA714gCzW8Tu8kiXo9i6tQyOyndHobhRExbct1qxe4ucZJP5C5NuC6E/sm0Dup3WLpxMrEbEPQNlYx1vweY+qI21i5a2wJ8Ujpun3Vfwu3WBsPBaQLOAk+25bG22kxdzP3REHkudRvJdthWHrMLD/Sc137i4kQNdd6RjFRULmmLkjzTLF7XmkaVMEl3hLptrwOiWNoDTW8T0VI/rsFN5Lc3bTRQY5jjTAOUMBl073ujQElG0Nqvc3UHmAA71VHoUyDOoOvNHYHHZCBeN38oPjQy5X6PcdhBVEFsO/Q76HlyS3C7QqUQaZGh0O7+EbSxLsx3A7t1lm0aOdoP6hoeI4J44wzN+rZCXyxx/cRbnqoMMBBB3/ZdGzAeceYj7qFtTQ849F0rRxvYawy3mDBWVzcH80WU3eM8x9FuowkwPyyMdgbN4dkymTW+JK6LDNpmJ4b93omTGGBP/ABzTsAvxzLT1CkLc7GuHCD1H8KfadOG6ev5z9lFssghzNxuFmYOovJpgtjMLX3oSriHG1pHP5kLtjDoCZAA6QbFdNHjOYCRN96nf2EEdTP7RzMX9VvA4AVX5S2wlzp4D7mBbiiKrx0JPPT6oepWyOzNdDt0axzH0TvMcGWyy0Q6vXaCTkpxl4yI05lxHTyUO1cOKdVwcZM8I8x1180R2Xr5qmaIGZrY4WLj1g2VkxWDbVaWvGZpqgcx4dRwMrzlLrKjpnTo89dUzPkGzRHLmtvJBllxvDrjqA7crliezjCzJABbcOaPiHB8CY9kpxmyqLJJdZpsxr2GRva0zMHos52x0lWB72cw+SnhxHxuc4/8Ai4D2TXbDSWCOCrvZjaFR1an3h8LbMaBa4ItyaDoVaNqNHdjp8kGJpivbDBVwdQD9lh/t/wCF5x2TpTWYBBmWPA0yOaQSeY+i9QwIDqRHEEH3XmuEpGjTqhpgvJDjGgBNgee9FGI9mtipEzBIkb43hLe0mIiu5swCdeFkx2e3xgoDb1AHEEuMAmI4ncPdN/Rl8RVQwQe7MT4BGYjQngAi+0FKaDXAQGusI3EFcYh7tIgDQDRcY85sO648JaepnRFoCkIOm9cvdMmN+vXQeyyCYHEgR1RG0cAGBvHenqzC9xHJbXRYsRpijIESCjMOBLha9wleHxEppSpmAd4/PNQydbo22mGNnVx06rVRuRrWi7iZPKfqpw+Oe8ciu8JhJ8Tjc/VMmvRH/hxTpSwcdPRYKV41hSVW5Jjf7cVFQny4plLIOoWzMBxHNGUX2QlOoIgQfkuXVwPpy4x+bk9oVpoY7Qd/SFh8f/yPsgQeiOo1W1KbmOMSbG3CxSkPgwbH7KkHiiHIvRpRqeKeS5L5ffkl7a99dLLttU5+OipFkhgx8PHD6SmTX2HDd+FIn17i3qmDMX4Wk3FwR5p7MFbZryyNwEfX7pRhasZXDUGPT+CicQSQREg70tw1M5iAP+QsYsGJIkPFp/IXT8sd5vAghB4dxaIePDOo3IlzWkRNvQ8pSMwCJc8xeSu64Fmjebnf0XZgGAY6cFrAvnEMkWzT1iSteArY87J1YyC93k8rt+auGFxHgfx70geZH3VS2bUArUxoS4W3CAfTRWKi4GnV45wR1C8+VN2dMlQ5wz4rt5gj2J+i3U2HRqOz5AyoDOZtv/IaFLK+OyVqJ3Z2z/3eH/6VhDocRz0RWEKLHYFoxNOQ27HEwLSLTy3IvaDfAfP5rmqf/wClnJh+i1tKoBTcTuJWloy2L8JUDGkkwJVDx8Z6kSBmJgiPZTbc7WlvgpmDo52pZOkRv4lI8JiJa6TNzfjzWinsZ0grBDxgcUq7Wt8RPCp9P4Vi7LUA+uJ/TdIu09++4B8+5CdfIy0AVHhwkGxXNWlOHqWkiCLTFx+SosJUHckxZsz+ea3hsd3Ztdp1RkwKC2JKGFc9wjdeeC1tDEOJDXDT35qy7Lw1IkkfC6468FJ2gwlEUHSRmEFonxTMcdE1po1OynZltRd6OHusWNTDqNKk1oMls8pTN+0GhoGaR/tKxYkii0sMHbjBN9CbH+EypVOCxYlkqGQVh6AqWPP2CjdhcpIfNr2IIjctLEvoG6YTTpwJ0HqfshdotiJ4rFiaOTM7wb7SNJPtCF23U8YcN4v91ixXXyIT0wUVCRK3RxBnXetLFZHOGPrEXN5RGBxdoO4rFiPgAt+PymCJCCGPaHh3PnZYsQt3RqG9HFAgyRB5KKrXIEtM7iFixN7RjipUAbm3n05rvZVZvf080/EONjNvJYsSy+LDHY+wrIxEj9LgfXME7w9Q5anUH5rFi4fDq5dkO1Xlwp+Q8wrzSdmyujVoJWLEaJ2L8XXjFAf4/ZVbtXtt4e+i0GRcaARbSN+tysWI1bGRTtlbH7+u+TFNt3m8xraNf5XWPqsdUik3KwWaN55nmsWI3cgPCLV2UwGRmY6ukzyCpm0yHd7O8n5rFiWO2N4JqYY0OYAYcLqF1BkEAHhcrFiqlZPs0ibAU2d29rvh8PlJifl6IHFYBjCQRpvkrFik1TLp2gY4Np0HusWLEQH/2Q=="/>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spTree>
    <p:extLst>
      <p:ext uri="{BB962C8B-B14F-4D97-AF65-F5344CB8AC3E}">
        <p14:creationId xmlns:p14="http://schemas.microsoft.com/office/powerpoint/2010/main" val="22424841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accent4">
              <a:lumMod val="20000"/>
              <a:lumOff val="80000"/>
            </a:schemeClr>
          </a:solidFill>
        </p:spPr>
        <p:txBody>
          <a:bodyPr>
            <a:normAutofit fontScale="92500" lnSpcReduction="10000"/>
          </a:bodyPr>
          <a:lstStyle/>
          <a:p>
            <a:pPr marL="0" indent="0" algn="ctr">
              <a:buNone/>
            </a:pPr>
            <a:r>
              <a:rPr lang="es-CO" sz="3600" b="1" i="1" u="sng" dirty="0" smtClean="0"/>
              <a:t>Note dos puntos muy importantes:</a:t>
            </a:r>
          </a:p>
          <a:p>
            <a:pPr marL="0" indent="0" algn="ctr">
              <a:buNone/>
            </a:pPr>
            <a:endParaRPr lang="es-CO" b="1" u="sng" dirty="0" smtClean="0"/>
          </a:p>
          <a:p>
            <a:pPr marL="0" indent="0" algn="ctr">
              <a:buNone/>
            </a:pPr>
            <a:r>
              <a:rPr lang="es-CO" b="1" u="sng" dirty="0" smtClean="0"/>
              <a:t>Primero</a:t>
            </a:r>
            <a:r>
              <a:rPr lang="es-CO" dirty="0" smtClean="0"/>
              <a:t>. Que Cristo le dice a que mandamientos se refiere como para que no queden dudas, se refiere a los que Él mismo publicó en el monte Sinaí </a:t>
            </a:r>
            <a:r>
              <a:rPr lang="es-CO" dirty="0" smtClean="0">
                <a:solidFill>
                  <a:srgbClr val="FF0000"/>
                </a:solidFill>
              </a:rPr>
              <a:t>(Éxodo 20:1-17)</a:t>
            </a:r>
            <a:r>
              <a:rPr lang="es-CO" dirty="0" smtClean="0"/>
              <a:t>, y que luego fueron escritos en tablas de piedra por el «dedo de Dios» </a:t>
            </a:r>
            <a:r>
              <a:rPr lang="es-CO" dirty="0" smtClean="0">
                <a:solidFill>
                  <a:srgbClr val="FF0000"/>
                </a:solidFill>
              </a:rPr>
              <a:t>(Éxo.31:18)</a:t>
            </a:r>
            <a:r>
              <a:rPr lang="es-CO" dirty="0" smtClean="0"/>
              <a:t>, y que según </a:t>
            </a:r>
            <a:r>
              <a:rPr lang="es-CO" dirty="0" smtClean="0">
                <a:solidFill>
                  <a:srgbClr val="FF0000"/>
                </a:solidFill>
              </a:rPr>
              <a:t>(Mat.12:28</a:t>
            </a:r>
            <a:r>
              <a:rPr lang="es-CO" dirty="0" smtClean="0"/>
              <a:t> y </a:t>
            </a:r>
            <a:r>
              <a:rPr lang="es-CO" dirty="0" smtClean="0">
                <a:solidFill>
                  <a:srgbClr val="FF0000"/>
                </a:solidFill>
              </a:rPr>
              <a:t>Luc.11:20)</a:t>
            </a:r>
            <a:r>
              <a:rPr lang="es-CO" dirty="0" smtClean="0"/>
              <a:t>, el dedo de Dios es el Espíritu Santo. </a:t>
            </a:r>
          </a:p>
          <a:p>
            <a:endParaRPr lang="es-CO" dirty="0" smtClean="0"/>
          </a:p>
          <a:p>
            <a:pPr marL="0" indent="0" algn="ctr">
              <a:buNone/>
            </a:pPr>
            <a:r>
              <a:rPr lang="es-CO" b="1" u="sng" dirty="0" smtClean="0"/>
              <a:t>Segundo</a:t>
            </a:r>
            <a:r>
              <a:rPr lang="es-CO" dirty="0" smtClean="0"/>
              <a:t>. Cristo le menciona solamente seis Mandamientos de los diez que contienen las dos tablas de la Ley.</a:t>
            </a:r>
            <a:endParaRPr lang="es-CO" dirty="0"/>
          </a:p>
        </p:txBody>
      </p:sp>
    </p:spTree>
    <p:extLst>
      <p:ext uri="{BB962C8B-B14F-4D97-AF65-F5344CB8AC3E}">
        <p14:creationId xmlns:p14="http://schemas.microsoft.com/office/powerpoint/2010/main" val="1844954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arn(inVertic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p:spPr>
        <p:txBody>
          <a:bodyPr>
            <a:normAutofit fontScale="85000" lnSpcReduction="20000"/>
          </a:bodyPr>
          <a:lstStyle/>
          <a:p>
            <a:pPr marL="0" indent="0" algn="ctr">
              <a:buNone/>
            </a:pPr>
            <a:r>
              <a:rPr lang="es-CO" b="1" dirty="0" smtClean="0"/>
              <a:t>Pregunto</a:t>
            </a:r>
            <a:r>
              <a:rPr lang="es-CO" dirty="0" smtClean="0"/>
              <a:t>, </a:t>
            </a:r>
            <a:r>
              <a:rPr lang="es-CO" i="1" dirty="0" smtClean="0">
                <a:solidFill>
                  <a:srgbClr val="FF0000"/>
                </a:solidFill>
              </a:rPr>
              <a:t>¿</a:t>
            </a:r>
            <a:r>
              <a:rPr lang="es-CO" i="1" dirty="0">
                <a:solidFill>
                  <a:srgbClr val="FF0000"/>
                </a:solidFill>
              </a:rPr>
              <a:t>Será que los </a:t>
            </a:r>
            <a:r>
              <a:rPr lang="es-CO" sz="3300" i="1" dirty="0">
                <a:solidFill>
                  <a:srgbClr val="FF0000"/>
                </a:solidFill>
              </a:rPr>
              <a:t>otros</a:t>
            </a:r>
            <a:r>
              <a:rPr lang="es-CO" i="1" dirty="0">
                <a:solidFill>
                  <a:srgbClr val="FF0000"/>
                </a:solidFill>
              </a:rPr>
              <a:t> cuatro no es necesario guardarlos</a:t>
            </a:r>
            <a:r>
              <a:rPr lang="es-CO" i="1" dirty="0" smtClean="0">
                <a:solidFill>
                  <a:srgbClr val="FF0000"/>
                </a:solidFill>
              </a:rPr>
              <a:t>?</a:t>
            </a:r>
          </a:p>
          <a:p>
            <a:pPr marL="0" indent="0">
              <a:buNone/>
            </a:pPr>
            <a:endParaRPr lang="es-CO" dirty="0"/>
          </a:p>
          <a:p>
            <a:pPr marL="0" indent="0">
              <a:buNone/>
            </a:pPr>
            <a:r>
              <a:rPr lang="es-CO" dirty="0" smtClean="0"/>
              <a:t>Cristo omitió el (</a:t>
            </a:r>
            <a:r>
              <a:rPr lang="es-CO" sz="3300" b="1" dirty="0" smtClean="0">
                <a:solidFill>
                  <a:srgbClr val="FF0000"/>
                </a:solidFill>
              </a:rPr>
              <a:t>1</a:t>
            </a:r>
            <a:r>
              <a:rPr lang="es-CO" dirty="0" smtClean="0"/>
              <a:t>), «No tendrás otros dioses fuera de mí». </a:t>
            </a:r>
            <a:r>
              <a:rPr lang="es-CO" dirty="0" smtClean="0">
                <a:solidFill>
                  <a:srgbClr val="FF0000"/>
                </a:solidFill>
              </a:rPr>
              <a:t>Éxo.20:3)</a:t>
            </a:r>
            <a:r>
              <a:rPr lang="es-CO" dirty="0" smtClean="0"/>
              <a:t>.</a:t>
            </a:r>
          </a:p>
          <a:p>
            <a:pPr marL="0" indent="0">
              <a:buNone/>
            </a:pPr>
            <a:endParaRPr lang="es-CO" dirty="0" smtClean="0"/>
          </a:p>
          <a:p>
            <a:pPr marL="0" indent="0">
              <a:buNone/>
            </a:pPr>
            <a:r>
              <a:rPr lang="es-CO" dirty="0" smtClean="0"/>
              <a:t>Omitió el (</a:t>
            </a:r>
            <a:r>
              <a:rPr lang="es-CO" sz="3300" b="1" dirty="0" smtClean="0">
                <a:solidFill>
                  <a:srgbClr val="FF0000"/>
                </a:solidFill>
              </a:rPr>
              <a:t>2</a:t>
            </a:r>
            <a:r>
              <a:rPr lang="es-CO" dirty="0" smtClean="0"/>
              <a:t>), «No te harás imagen, ni ninguna semejanza de lo que hay arriba en el cielo, ni abajo en la tierra….. </a:t>
            </a:r>
            <a:r>
              <a:rPr lang="es-CO" dirty="0" smtClean="0">
                <a:solidFill>
                  <a:srgbClr val="FF0000"/>
                </a:solidFill>
              </a:rPr>
              <a:t>(Versos 4-6)</a:t>
            </a:r>
            <a:r>
              <a:rPr lang="es-CO" dirty="0" smtClean="0"/>
              <a:t>.</a:t>
            </a:r>
          </a:p>
          <a:p>
            <a:pPr marL="0" indent="0">
              <a:buNone/>
            </a:pPr>
            <a:endParaRPr lang="es-CO" dirty="0" smtClean="0"/>
          </a:p>
          <a:p>
            <a:pPr marL="0" indent="0">
              <a:buNone/>
            </a:pPr>
            <a:r>
              <a:rPr lang="es-CO" dirty="0" smtClean="0"/>
              <a:t>Omitió el (</a:t>
            </a:r>
            <a:r>
              <a:rPr lang="es-CO" sz="3300" b="1" dirty="0" smtClean="0">
                <a:solidFill>
                  <a:srgbClr val="FF0000"/>
                </a:solidFill>
              </a:rPr>
              <a:t>3</a:t>
            </a:r>
            <a:r>
              <a:rPr lang="es-CO" dirty="0" smtClean="0"/>
              <a:t>), «No tomarás el nombre del Eterno tu Dios en vano…» </a:t>
            </a:r>
            <a:r>
              <a:rPr lang="es-CO" dirty="0" smtClean="0">
                <a:solidFill>
                  <a:srgbClr val="FF0000"/>
                </a:solidFill>
              </a:rPr>
              <a:t>(Verso 7)</a:t>
            </a:r>
            <a:r>
              <a:rPr lang="es-CO" dirty="0" smtClean="0"/>
              <a:t>.</a:t>
            </a:r>
          </a:p>
          <a:p>
            <a:pPr marL="0" indent="0">
              <a:buNone/>
            </a:pPr>
            <a:endParaRPr lang="es-CO" dirty="0" smtClean="0"/>
          </a:p>
          <a:p>
            <a:pPr marL="0" indent="0">
              <a:buNone/>
            </a:pPr>
            <a:r>
              <a:rPr lang="es-CO" dirty="0" smtClean="0"/>
              <a:t>Y omitió el (</a:t>
            </a:r>
            <a:r>
              <a:rPr lang="es-CO" sz="3300" b="1" dirty="0" smtClean="0">
                <a:solidFill>
                  <a:srgbClr val="FF0000"/>
                </a:solidFill>
              </a:rPr>
              <a:t>4</a:t>
            </a:r>
            <a:r>
              <a:rPr lang="es-CO" dirty="0" smtClean="0"/>
              <a:t>), «Acuérdate del día sábado para santificarlo …» </a:t>
            </a:r>
            <a:r>
              <a:rPr lang="es-CO" dirty="0" smtClean="0">
                <a:solidFill>
                  <a:srgbClr val="FF0000"/>
                </a:solidFill>
              </a:rPr>
              <a:t>(Versos 8-11)</a:t>
            </a:r>
            <a:r>
              <a:rPr lang="es-CO" dirty="0" smtClean="0"/>
              <a:t>. </a:t>
            </a:r>
            <a:endParaRPr lang="es-CO" dirty="0"/>
          </a:p>
        </p:txBody>
      </p:sp>
    </p:spTree>
    <p:extLst>
      <p:ext uri="{BB962C8B-B14F-4D97-AF65-F5344CB8AC3E}">
        <p14:creationId xmlns:p14="http://schemas.microsoft.com/office/powerpoint/2010/main" val="2615460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barn(inVertical)">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barn(inVertical)">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Effect transition="in" filter="barn(inVertical)">
                                      <p:cBhvr>
                                        <p:cTn id="2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336704"/>
          </a:xfrm>
          <a:blipFill>
            <a:blip r:embed="rId2"/>
            <a:tile tx="0" ty="0" sx="100000" sy="100000" flip="none" algn="tl"/>
          </a:blipFill>
        </p:spPr>
        <p:txBody>
          <a:bodyPr>
            <a:normAutofit/>
          </a:bodyPr>
          <a:lstStyle/>
          <a:p>
            <a:pPr marL="0" indent="0" algn="ctr">
              <a:buNone/>
            </a:pPr>
            <a:r>
              <a:rPr lang="es-CO" dirty="0" smtClean="0"/>
              <a:t>No, </a:t>
            </a:r>
            <a:r>
              <a:rPr lang="es-CO" dirty="0"/>
              <a:t>Cristo no quiso decir eso, solamente </a:t>
            </a:r>
            <a:r>
              <a:rPr lang="es-CO" dirty="0" smtClean="0"/>
              <a:t>mencionó </a:t>
            </a:r>
            <a:r>
              <a:rPr lang="es-CO" dirty="0"/>
              <a:t>seis Mandamientos como ejemplo, ya que Él dijo «</a:t>
            </a:r>
            <a:r>
              <a:rPr lang="es-CO" i="1" u="sng" dirty="0"/>
              <a:t>No violaré mi pacto, ni cambiaré lo que ha salido de mis </a:t>
            </a:r>
            <a:r>
              <a:rPr lang="es-CO" i="1" u="sng" dirty="0" smtClean="0"/>
              <a:t>labios»</a:t>
            </a:r>
            <a:r>
              <a:rPr lang="es-CO" dirty="0" smtClean="0">
                <a:solidFill>
                  <a:srgbClr val="FF0000"/>
                </a:solidFill>
              </a:rPr>
              <a:t> </a:t>
            </a:r>
            <a:r>
              <a:rPr lang="es-CO" dirty="0">
                <a:solidFill>
                  <a:srgbClr val="FF0000"/>
                </a:solidFill>
              </a:rPr>
              <a:t>(Sal.89:34)</a:t>
            </a:r>
            <a:r>
              <a:rPr lang="es-CO" dirty="0"/>
              <a:t>.</a:t>
            </a:r>
          </a:p>
          <a:p>
            <a:pPr marL="0" indent="0">
              <a:buNone/>
            </a:pPr>
            <a:endParaRPr lang="es-CO" dirty="0"/>
          </a:p>
          <a:p>
            <a:pPr marL="0" indent="0" algn="ctr">
              <a:buNone/>
            </a:pPr>
            <a:r>
              <a:rPr lang="es-CO" dirty="0" smtClean="0"/>
              <a:t>Y en </a:t>
            </a:r>
            <a:r>
              <a:rPr lang="es-CO" dirty="0" smtClean="0">
                <a:solidFill>
                  <a:srgbClr val="FF0000"/>
                </a:solidFill>
              </a:rPr>
              <a:t>(Mateo 5:17,18)</a:t>
            </a:r>
            <a:r>
              <a:rPr lang="es-CO" dirty="0" smtClean="0"/>
              <a:t> dijo: «</a:t>
            </a:r>
            <a:r>
              <a:rPr lang="es-CO" i="1" u="sng" dirty="0" smtClean="0"/>
              <a:t>No </a:t>
            </a:r>
            <a:r>
              <a:rPr lang="es-CO" i="1" u="sng" dirty="0"/>
              <a:t>penséis que he venido para abrogar la ley o los profetas; no he venido para abrogar, sino para cumplir. </a:t>
            </a:r>
            <a:r>
              <a:rPr lang="es-CO" b="1" i="1" u="sng" baseline="30000" dirty="0" smtClean="0"/>
              <a:t>18 </a:t>
            </a:r>
            <a:r>
              <a:rPr lang="es-CO" i="1" u="sng" dirty="0"/>
              <a:t>Porque de cierto os digo que hasta que pasen el cielo y la tierra, ni una jota ni una tilde pasará </a:t>
            </a:r>
            <a:r>
              <a:rPr lang="es-CO" i="1" u="sng" dirty="0" smtClean="0"/>
              <a:t>de </a:t>
            </a:r>
            <a:r>
              <a:rPr lang="es-CO" i="1" u="sng" dirty="0"/>
              <a:t>la ley, hasta que todo se haya </a:t>
            </a:r>
            <a:r>
              <a:rPr lang="es-CO" i="1" u="sng" dirty="0" smtClean="0"/>
              <a:t>cumplido</a:t>
            </a:r>
            <a:r>
              <a:rPr lang="es-CO" dirty="0" smtClean="0"/>
              <a:t>»</a:t>
            </a:r>
          </a:p>
          <a:p>
            <a:pPr marL="0" indent="0" algn="ctr">
              <a:buNone/>
            </a:pPr>
            <a:r>
              <a:rPr lang="es-CO" dirty="0" smtClean="0"/>
              <a:t> </a:t>
            </a:r>
            <a:r>
              <a:rPr lang="es-CO" sz="3600" dirty="0" smtClean="0">
                <a:solidFill>
                  <a:srgbClr val="FF0000"/>
                </a:solidFill>
              </a:rPr>
              <a:t>(Lea Isaías 66:22,23).</a:t>
            </a:r>
            <a:endParaRPr lang="es-CO" sz="3600" dirty="0">
              <a:solidFill>
                <a:srgbClr val="FF0000"/>
              </a:solidFill>
            </a:endParaRPr>
          </a:p>
        </p:txBody>
      </p:sp>
    </p:spTree>
    <p:extLst>
      <p:ext uri="{BB962C8B-B14F-4D97-AF65-F5344CB8AC3E}">
        <p14:creationId xmlns:p14="http://schemas.microsoft.com/office/powerpoint/2010/main" val="4185367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par>
                                <p:cTn id="27" presetID="31" presetClass="entr" presetSubtype="0" fill="hold" nodeType="with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p:cTn id="29"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0"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1"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32"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332656"/>
            <a:ext cx="8229600" cy="1143000"/>
          </a:xfrm>
        </p:spPr>
        <p:txBody>
          <a:bodyPr>
            <a:normAutofit fontScale="90000"/>
          </a:bodyPr>
          <a:lstStyle/>
          <a:p>
            <a:r>
              <a:rPr lang="es-CO" b="1" i="1" dirty="0" smtClean="0">
                <a:solidFill>
                  <a:srgbClr val="FF0000"/>
                </a:solidFill>
                <a:latin typeface="Agency FB" pitchFamily="34" charset="0"/>
              </a:rPr>
              <a:t>¿Bajo que norma se les permitirá entrar a los redimidos al reino de los cielos?</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457200" y="1600201"/>
            <a:ext cx="8229600" cy="1684784"/>
          </a:xfrm>
        </p:spPr>
        <p:txBody>
          <a:bodyPr>
            <a:normAutofit fontScale="92500"/>
          </a:bodyPr>
          <a:lstStyle/>
          <a:p>
            <a:pPr marL="0" indent="0" algn="ctr">
              <a:buNone/>
            </a:pPr>
            <a:r>
              <a:rPr lang="es-CO" dirty="0" smtClean="0">
                <a:solidFill>
                  <a:srgbClr val="FF0000"/>
                </a:solidFill>
              </a:rPr>
              <a:t>Mateo 7:21</a:t>
            </a:r>
            <a:r>
              <a:rPr lang="es-CO" dirty="0" smtClean="0"/>
              <a:t>.</a:t>
            </a:r>
            <a:r>
              <a:rPr lang="es-CO" dirty="0"/>
              <a:t> No todo el que me dice: Señor, Señor, entrará en el Reino de los cielos, </a:t>
            </a:r>
            <a:r>
              <a:rPr lang="es-CO" i="1" u="sng" dirty="0"/>
              <a:t>sino el que hiciere la voluntad de mi Padre que está en los cielos</a:t>
            </a:r>
            <a:r>
              <a:rPr lang="es-CO" dirty="0"/>
              <a:t>. </a:t>
            </a:r>
          </a:p>
        </p:txBody>
      </p:sp>
      <p:sp>
        <p:nvSpPr>
          <p:cNvPr id="4" name="3 Rectángulo"/>
          <p:cNvSpPr/>
          <p:nvPr/>
        </p:nvSpPr>
        <p:spPr>
          <a:xfrm>
            <a:off x="323528" y="3429000"/>
            <a:ext cx="6192688" cy="2246769"/>
          </a:xfrm>
          <a:prstGeom prst="rect">
            <a:avLst/>
          </a:prstGeom>
        </p:spPr>
        <p:txBody>
          <a:bodyPr wrap="square">
            <a:spAutoFit/>
          </a:bodyPr>
          <a:lstStyle/>
          <a:p>
            <a:pPr algn="ctr"/>
            <a:r>
              <a:rPr lang="es-CO" sz="2800" b="1" baseline="30000" dirty="0"/>
              <a:t>22 </a:t>
            </a:r>
            <a:r>
              <a:rPr lang="es-CO" sz="2800" dirty="0"/>
              <a:t>Muchos me dirán [en] aquel día: Señor, Señor, ¿no profetizamos [en] tu nombre, y [en] tu nombre sacamos demonios, y [en] tu nombre hicimos muchas grandezas</a:t>
            </a:r>
            <a:r>
              <a:rPr lang="es-CO" sz="2800" dirty="0" smtClean="0"/>
              <a:t>?</a:t>
            </a:r>
            <a:endParaRPr lang="es-CO" sz="2800" dirty="0"/>
          </a:p>
        </p:txBody>
      </p:sp>
      <p:sp>
        <p:nvSpPr>
          <p:cNvPr id="5" name="4 Rectángulo"/>
          <p:cNvSpPr/>
          <p:nvPr/>
        </p:nvSpPr>
        <p:spPr>
          <a:xfrm>
            <a:off x="295435" y="5708997"/>
            <a:ext cx="8496944" cy="954107"/>
          </a:xfrm>
          <a:prstGeom prst="rect">
            <a:avLst/>
          </a:prstGeom>
        </p:spPr>
        <p:txBody>
          <a:bodyPr wrap="square">
            <a:spAutoFit/>
          </a:bodyPr>
          <a:lstStyle/>
          <a:p>
            <a:pPr algn="ctr"/>
            <a:r>
              <a:rPr lang="es-CO" sz="2800" b="1" i="1" baseline="30000" dirty="0">
                <a:solidFill>
                  <a:srgbClr val="FF0000"/>
                </a:solidFill>
              </a:rPr>
              <a:t>23 </a:t>
            </a:r>
            <a:r>
              <a:rPr lang="es-CO" sz="2800" i="1" dirty="0">
                <a:solidFill>
                  <a:srgbClr val="FF0000"/>
                </a:solidFill>
              </a:rPr>
              <a:t>Y entonces les confesaré: Nunca os conocí; apartaos de mí, obradores de </a:t>
            </a:r>
            <a:r>
              <a:rPr lang="es-CO" sz="2800" i="1" dirty="0" smtClean="0">
                <a:solidFill>
                  <a:srgbClr val="FF0000"/>
                </a:solidFill>
              </a:rPr>
              <a:t>maldad </a:t>
            </a:r>
            <a:r>
              <a:rPr lang="es-CO" sz="2800" i="1" dirty="0" smtClean="0"/>
              <a:t>(Lea Apoc.22:14).</a:t>
            </a:r>
            <a:endParaRPr lang="es-CO" sz="2800" i="1" dirty="0"/>
          </a:p>
        </p:txBody>
      </p:sp>
      <p:pic>
        <p:nvPicPr>
          <p:cNvPr id="2050" name="Picture 2" descr="http://www.bibleuniversity.com/images/CourseID2/afsg10-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44106" y="3429000"/>
            <a:ext cx="2620381" cy="22799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5823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6"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7" dur="1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1000" fill="hold"/>
                                        <p:tgtEl>
                                          <p:spTgt spid="4"/>
                                        </p:tgtEl>
                                        <p:attrNameLst>
                                          <p:attrName>ppt_w</p:attrName>
                                        </p:attrNameLst>
                                      </p:cBhvr>
                                      <p:tavLst>
                                        <p:tav tm="0">
                                          <p:val>
                                            <p:fltVal val="0"/>
                                          </p:val>
                                        </p:tav>
                                        <p:tav tm="100000">
                                          <p:val>
                                            <p:strVal val="#ppt_w"/>
                                          </p:val>
                                        </p:tav>
                                      </p:tavLst>
                                    </p:anim>
                                    <p:anim calcmode="lin" valueType="num">
                                      <p:cBhvr>
                                        <p:cTn id="23" dur="1000" fill="hold"/>
                                        <p:tgtEl>
                                          <p:spTgt spid="4"/>
                                        </p:tgtEl>
                                        <p:attrNameLst>
                                          <p:attrName>ppt_h</p:attrName>
                                        </p:attrNameLst>
                                      </p:cBhvr>
                                      <p:tavLst>
                                        <p:tav tm="0">
                                          <p:val>
                                            <p:fltVal val="0"/>
                                          </p:val>
                                        </p:tav>
                                        <p:tav tm="100000">
                                          <p:val>
                                            <p:strVal val="#ppt_h"/>
                                          </p:val>
                                        </p:tav>
                                      </p:tavLst>
                                    </p:anim>
                                    <p:anim calcmode="lin" valueType="num">
                                      <p:cBhvr>
                                        <p:cTn id="24" dur="1000" fill="hold"/>
                                        <p:tgtEl>
                                          <p:spTgt spid="4"/>
                                        </p:tgtEl>
                                        <p:attrNameLst>
                                          <p:attrName>style.rotation</p:attrName>
                                        </p:attrNameLst>
                                      </p:cBhvr>
                                      <p:tavLst>
                                        <p:tav tm="0">
                                          <p:val>
                                            <p:fltVal val="90"/>
                                          </p:val>
                                        </p:tav>
                                        <p:tav tm="100000">
                                          <p:val>
                                            <p:fltVal val="0"/>
                                          </p:val>
                                        </p:tav>
                                      </p:tavLst>
                                    </p:anim>
                                    <p:animEffect transition="in" filter="fade">
                                      <p:cBhvr>
                                        <p:cTn id="25" dur="1000"/>
                                        <p:tgtEl>
                                          <p:spTgt spid="4"/>
                                        </p:tgtEl>
                                      </p:cBhvr>
                                    </p:animEffect>
                                  </p:childTnLst>
                                </p:cTn>
                              </p:par>
                            </p:childTnLst>
                          </p:cTn>
                        </p:par>
                      </p:childTnLst>
                    </p:cTn>
                  </p:par>
                  <p:par>
                    <p:cTn id="26" fill="hold">
                      <p:stCondLst>
                        <p:cond delay="indefinite"/>
                      </p:stCondLst>
                      <p:childTnLst>
                        <p:par>
                          <p:cTn id="27" fill="hold">
                            <p:stCondLst>
                              <p:cond delay="0"/>
                            </p:stCondLst>
                            <p:childTnLst>
                              <p:par>
                                <p:cTn id="28" presetID="31" presetClass="entr" presetSubtype="0" fill="hold" nodeType="clickEffect">
                                  <p:stCondLst>
                                    <p:cond delay="0"/>
                                  </p:stCondLst>
                                  <p:childTnLst>
                                    <p:set>
                                      <p:cBhvr>
                                        <p:cTn id="29" dur="1" fill="hold">
                                          <p:stCondLst>
                                            <p:cond delay="0"/>
                                          </p:stCondLst>
                                        </p:cTn>
                                        <p:tgtEl>
                                          <p:spTgt spid="2050"/>
                                        </p:tgtEl>
                                        <p:attrNameLst>
                                          <p:attrName>style.visibility</p:attrName>
                                        </p:attrNameLst>
                                      </p:cBhvr>
                                      <p:to>
                                        <p:strVal val="visible"/>
                                      </p:to>
                                    </p:set>
                                    <p:anim calcmode="lin" valueType="num">
                                      <p:cBhvr>
                                        <p:cTn id="30" dur="1000" fill="hold"/>
                                        <p:tgtEl>
                                          <p:spTgt spid="2050"/>
                                        </p:tgtEl>
                                        <p:attrNameLst>
                                          <p:attrName>ppt_w</p:attrName>
                                        </p:attrNameLst>
                                      </p:cBhvr>
                                      <p:tavLst>
                                        <p:tav tm="0">
                                          <p:val>
                                            <p:fltVal val="0"/>
                                          </p:val>
                                        </p:tav>
                                        <p:tav tm="100000">
                                          <p:val>
                                            <p:strVal val="#ppt_w"/>
                                          </p:val>
                                        </p:tav>
                                      </p:tavLst>
                                    </p:anim>
                                    <p:anim calcmode="lin" valueType="num">
                                      <p:cBhvr>
                                        <p:cTn id="31" dur="1000" fill="hold"/>
                                        <p:tgtEl>
                                          <p:spTgt spid="2050"/>
                                        </p:tgtEl>
                                        <p:attrNameLst>
                                          <p:attrName>ppt_h</p:attrName>
                                        </p:attrNameLst>
                                      </p:cBhvr>
                                      <p:tavLst>
                                        <p:tav tm="0">
                                          <p:val>
                                            <p:fltVal val="0"/>
                                          </p:val>
                                        </p:tav>
                                        <p:tav tm="100000">
                                          <p:val>
                                            <p:strVal val="#ppt_h"/>
                                          </p:val>
                                        </p:tav>
                                      </p:tavLst>
                                    </p:anim>
                                    <p:anim calcmode="lin" valueType="num">
                                      <p:cBhvr>
                                        <p:cTn id="32" dur="1000" fill="hold"/>
                                        <p:tgtEl>
                                          <p:spTgt spid="2050"/>
                                        </p:tgtEl>
                                        <p:attrNameLst>
                                          <p:attrName>style.rotation</p:attrName>
                                        </p:attrNameLst>
                                      </p:cBhvr>
                                      <p:tavLst>
                                        <p:tav tm="0">
                                          <p:val>
                                            <p:fltVal val="90"/>
                                          </p:val>
                                        </p:tav>
                                        <p:tav tm="100000">
                                          <p:val>
                                            <p:fltVal val="0"/>
                                          </p:val>
                                        </p:tav>
                                      </p:tavLst>
                                    </p:anim>
                                    <p:animEffect transition="in" filter="fade">
                                      <p:cBhvr>
                                        <p:cTn id="33" dur="1000"/>
                                        <p:tgtEl>
                                          <p:spTgt spid="2050"/>
                                        </p:tgtEl>
                                      </p:cBhvr>
                                    </p:animEffect>
                                  </p:childTnLst>
                                </p:cTn>
                              </p:par>
                            </p:childTnLst>
                          </p:cTn>
                        </p:par>
                      </p:childTnLst>
                    </p:cTn>
                  </p:par>
                  <p:par>
                    <p:cTn id="34" fill="hold">
                      <p:stCondLst>
                        <p:cond delay="indefinite"/>
                      </p:stCondLst>
                      <p:childTnLst>
                        <p:par>
                          <p:cTn id="35" fill="hold">
                            <p:stCondLst>
                              <p:cond delay="0"/>
                            </p:stCondLst>
                            <p:childTnLst>
                              <p:par>
                                <p:cTn id="36" presetID="26" presetClass="entr" presetSubtype="0" fill="hold" grpId="0" nodeType="click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wipe(down)">
                                      <p:cBhvr>
                                        <p:cTn id="38" dur="580">
                                          <p:stCondLst>
                                            <p:cond delay="0"/>
                                          </p:stCondLst>
                                        </p:cTn>
                                        <p:tgtEl>
                                          <p:spTgt spid="5"/>
                                        </p:tgtEl>
                                      </p:cBhvr>
                                    </p:animEffect>
                                    <p:anim calcmode="lin" valueType="num">
                                      <p:cBhvr>
                                        <p:cTn id="39"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40"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41"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42"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43"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44" dur="26">
                                          <p:stCondLst>
                                            <p:cond delay="650"/>
                                          </p:stCondLst>
                                        </p:cTn>
                                        <p:tgtEl>
                                          <p:spTgt spid="5"/>
                                        </p:tgtEl>
                                      </p:cBhvr>
                                      <p:to x="100000" y="60000"/>
                                    </p:animScale>
                                    <p:animScale>
                                      <p:cBhvr>
                                        <p:cTn id="45" dur="166" decel="50000">
                                          <p:stCondLst>
                                            <p:cond delay="676"/>
                                          </p:stCondLst>
                                        </p:cTn>
                                        <p:tgtEl>
                                          <p:spTgt spid="5"/>
                                        </p:tgtEl>
                                      </p:cBhvr>
                                      <p:to x="100000" y="100000"/>
                                    </p:animScale>
                                    <p:animScale>
                                      <p:cBhvr>
                                        <p:cTn id="46" dur="26">
                                          <p:stCondLst>
                                            <p:cond delay="1312"/>
                                          </p:stCondLst>
                                        </p:cTn>
                                        <p:tgtEl>
                                          <p:spTgt spid="5"/>
                                        </p:tgtEl>
                                      </p:cBhvr>
                                      <p:to x="100000" y="80000"/>
                                    </p:animScale>
                                    <p:animScale>
                                      <p:cBhvr>
                                        <p:cTn id="47" dur="166" decel="50000">
                                          <p:stCondLst>
                                            <p:cond delay="1338"/>
                                          </p:stCondLst>
                                        </p:cTn>
                                        <p:tgtEl>
                                          <p:spTgt spid="5"/>
                                        </p:tgtEl>
                                      </p:cBhvr>
                                      <p:to x="100000" y="100000"/>
                                    </p:animScale>
                                    <p:animScale>
                                      <p:cBhvr>
                                        <p:cTn id="48" dur="26">
                                          <p:stCondLst>
                                            <p:cond delay="1642"/>
                                          </p:stCondLst>
                                        </p:cTn>
                                        <p:tgtEl>
                                          <p:spTgt spid="5"/>
                                        </p:tgtEl>
                                      </p:cBhvr>
                                      <p:to x="100000" y="90000"/>
                                    </p:animScale>
                                    <p:animScale>
                                      <p:cBhvr>
                                        <p:cTn id="49" dur="166" decel="50000">
                                          <p:stCondLst>
                                            <p:cond delay="1668"/>
                                          </p:stCondLst>
                                        </p:cTn>
                                        <p:tgtEl>
                                          <p:spTgt spid="5"/>
                                        </p:tgtEl>
                                      </p:cBhvr>
                                      <p:to x="100000" y="100000"/>
                                    </p:animScale>
                                    <p:animScale>
                                      <p:cBhvr>
                                        <p:cTn id="50" dur="26">
                                          <p:stCondLst>
                                            <p:cond delay="1808"/>
                                          </p:stCondLst>
                                        </p:cTn>
                                        <p:tgtEl>
                                          <p:spTgt spid="5"/>
                                        </p:tgtEl>
                                      </p:cBhvr>
                                      <p:to x="100000" y="95000"/>
                                    </p:animScale>
                                    <p:animScale>
                                      <p:cBhvr>
                                        <p:cTn id="51"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51520" y="274638"/>
            <a:ext cx="8640960" cy="1143000"/>
          </a:xfrm>
        </p:spPr>
        <p:txBody>
          <a:bodyPr>
            <a:normAutofit/>
          </a:bodyPr>
          <a:lstStyle/>
          <a:p>
            <a:r>
              <a:rPr lang="es-CO" b="1" i="1" dirty="0" smtClean="0">
                <a:solidFill>
                  <a:srgbClr val="FF0000"/>
                </a:solidFill>
                <a:latin typeface="Agency FB" pitchFamily="34" charset="0"/>
              </a:rPr>
              <a:t>¿Qué significa, hacer la voluntad de Dios?</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457200" y="1600200"/>
            <a:ext cx="8229600" cy="1180728"/>
          </a:xfrm>
        </p:spPr>
        <p:txBody>
          <a:bodyPr>
            <a:normAutofit fontScale="85000" lnSpcReduction="10000"/>
          </a:bodyPr>
          <a:lstStyle/>
          <a:p>
            <a:pPr marL="0" indent="0" algn="ctr">
              <a:buNone/>
            </a:pPr>
            <a:r>
              <a:rPr lang="es-CO" sz="3600" b="1" dirty="0" smtClean="0">
                <a:solidFill>
                  <a:srgbClr val="FF0000"/>
                </a:solidFill>
              </a:rPr>
              <a:t>Salmo 40:8.</a:t>
            </a:r>
            <a:r>
              <a:rPr lang="es-CO" b="1" baseline="30000" dirty="0"/>
              <a:t> </a:t>
            </a:r>
            <a:r>
              <a:rPr lang="es-CO" b="1" i="1" dirty="0" smtClean="0"/>
              <a:t>El </a:t>
            </a:r>
            <a:r>
              <a:rPr lang="es-CO" b="1" i="1" dirty="0"/>
              <a:t>hacer tu voluntad, Dios mío, me ha agradado; y tu ley [está] en medio de mis </a:t>
            </a:r>
            <a:r>
              <a:rPr lang="es-CO" b="1" i="1" dirty="0" smtClean="0"/>
              <a:t>entrañas.</a:t>
            </a:r>
          </a:p>
        </p:txBody>
      </p:sp>
      <p:pic>
        <p:nvPicPr>
          <p:cNvPr id="4" name="Picture 8" descr="http://www.bibleuniversity.com/images/CourseID1/lesson06-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18145" y="3194091"/>
            <a:ext cx="3186303" cy="3456384"/>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251520" y="2937124"/>
            <a:ext cx="5544616" cy="3970318"/>
          </a:xfrm>
          <a:prstGeom prst="rect">
            <a:avLst/>
          </a:prstGeom>
        </p:spPr>
        <p:txBody>
          <a:bodyPr wrap="square">
            <a:spAutoFit/>
          </a:bodyPr>
          <a:lstStyle/>
          <a:p>
            <a:pPr algn="ctr"/>
            <a:r>
              <a:rPr lang="es-CO" sz="2800" dirty="0"/>
              <a:t>El texto dice que su «</a:t>
            </a:r>
            <a:r>
              <a:rPr lang="es-CO" sz="2800" u="sng" dirty="0"/>
              <a:t>voluntad</a:t>
            </a:r>
            <a:r>
              <a:rPr lang="es-CO" sz="2800" dirty="0"/>
              <a:t>» se encuentra en su Ley. Por tanto. El «</a:t>
            </a:r>
            <a:r>
              <a:rPr lang="es-CO" sz="2800" i="1" u="sng" dirty="0"/>
              <a:t>hacer la voluntad de Dios</a:t>
            </a:r>
            <a:r>
              <a:rPr lang="es-CO" sz="2800" dirty="0"/>
              <a:t>» implica obedecer sus Mandamientos. El nombrarlo: «</a:t>
            </a:r>
            <a:r>
              <a:rPr lang="es-CO" sz="2800" i="1" u="sng" dirty="0"/>
              <a:t>Señor, Señor</a:t>
            </a:r>
            <a:r>
              <a:rPr lang="es-CO" sz="2800" dirty="0"/>
              <a:t>», es estar dispuestos a ir donde Él nos mande, es estar dispuestos a obedecer todo lo que Él nos ordene. De lo contrario será: puro bla, bla, bla.</a:t>
            </a:r>
          </a:p>
        </p:txBody>
      </p:sp>
    </p:spTree>
    <p:extLst>
      <p:ext uri="{BB962C8B-B14F-4D97-AF65-F5344CB8AC3E}">
        <p14:creationId xmlns:p14="http://schemas.microsoft.com/office/powerpoint/2010/main" val="711622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heel(1)">
                                      <p:cBhvr>
                                        <p:cTn id="1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p:spPr>
        <p:txBody>
          <a:bodyPr>
            <a:noAutofit/>
          </a:bodyPr>
          <a:lstStyle/>
          <a:p>
            <a:r>
              <a:rPr lang="es-CO" sz="4000" b="1" i="1" dirty="0" smtClean="0">
                <a:solidFill>
                  <a:srgbClr val="FF0000"/>
                </a:solidFill>
                <a:latin typeface="Agency FB" pitchFamily="34" charset="0"/>
              </a:rPr>
              <a:t>¿Qué les dice Cristo a los que aparentaban ser su pueblo?</a:t>
            </a:r>
            <a:endParaRPr lang="es-CO" sz="4000" b="1" i="1" dirty="0">
              <a:solidFill>
                <a:srgbClr val="FF0000"/>
              </a:solidFill>
              <a:latin typeface="Agency FB" pitchFamily="34" charset="0"/>
            </a:endParaRPr>
          </a:p>
        </p:txBody>
      </p:sp>
      <p:sp>
        <p:nvSpPr>
          <p:cNvPr id="3" name="2 Marcador de contenido"/>
          <p:cNvSpPr>
            <a:spLocks noGrp="1"/>
          </p:cNvSpPr>
          <p:nvPr>
            <p:ph idx="1"/>
          </p:nvPr>
        </p:nvSpPr>
        <p:spPr>
          <a:xfrm>
            <a:off x="457200" y="1600200"/>
            <a:ext cx="8229600" cy="4925144"/>
          </a:xfrm>
        </p:spPr>
        <p:txBody>
          <a:bodyPr>
            <a:normAutofit fontScale="85000" lnSpcReduction="10000"/>
          </a:bodyPr>
          <a:lstStyle/>
          <a:p>
            <a:pPr marL="0" indent="0" algn="ctr">
              <a:buNone/>
            </a:pPr>
            <a:r>
              <a:rPr lang="es-CO" b="1" dirty="0" smtClean="0">
                <a:solidFill>
                  <a:srgbClr val="FF0000"/>
                </a:solidFill>
              </a:rPr>
              <a:t>Lucas 6:46-49</a:t>
            </a:r>
            <a:r>
              <a:rPr lang="es-CO" dirty="0" smtClean="0"/>
              <a:t>.</a:t>
            </a:r>
            <a:r>
              <a:rPr lang="es-CO" dirty="0"/>
              <a:t> ¿Por qué me llamáis, Señor, Señor, y no hacéis lo que yo digo</a:t>
            </a:r>
            <a:r>
              <a:rPr lang="es-CO" dirty="0" smtClean="0"/>
              <a:t>? </a:t>
            </a:r>
            <a:r>
              <a:rPr lang="es-CO" b="1" baseline="30000" dirty="0" smtClean="0"/>
              <a:t>47 </a:t>
            </a:r>
            <a:r>
              <a:rPr lang="es-CO" dirty="0"/>
              <a:t>Todo aquel que viene a mí, y oye mis palabras y las hace, os indicaré a quién es semejante. </a:t>
            </a:r>
            <a:r>
              <a:rPr lang="es-CO" b="1" baseline="30000" dirty="0" smtClean="0"/>
              <a:t>48 </a:t>
            </a:r>
            <a:r>
              <a:rPr lang="es-CO" dirty="0"/>
              <a:t>Semejante es al hombre que al edificar una casa, cavó y ahondó y puso el fundamento sobre la roca; y cuando vino una inundación, el río dio con ímpetu contra aquella casa, pero no la pudo mover, porque estaba fundada sobre la roca</a:t>
            </a:r>
            <a:r>
              <a:rPr lang="es-CO" dirty="0" smtClean="0"/>
              <a:t>.</a:t>
            </a:r>
            <a:endParaRPr lang="es-CO" dirty="0"/>
          </a:p>
          <a:p>
            <a:endParaRPr lang="es-CO" b="1" baseline="30000" dirty="0" smtClean="0"/>
          </a:p>
          <a:p>
            <a:pPr marL="0" indent="0" algn="ctr">
              <a:buNone/>
            </a:pPr>
            <a:r>
              <a:rPr lang="es-CO" b="1" baseline="30000" dirty="0" smtClean="0"/>
              <a:t>49 </a:t>
            </a:r>
            <a:r>
              <a:rPr lang="es-CO" dirty="0"/>
              <a:t>Mas el que oyó y no hizo, semejante es al hombre que edificó su casa sobre tierra, sin fundamento; contra la cual el río dio con ímpetu, y luego cayó, y fue grande la ruina de aquella </a:t>
            </a:r>
            <a:r>
              <a:rPr lang="es-CO" dirty="0" smtClean="0"/>
              <a:t>casa. </a:t>
            </a:r>
            <a:endParaRPr lang="es-CO" dirty="0"/>
          </a:p>
        </p:txBody>
      </p:sp>
    </p:spTree>
    <p:extLst>
      <p:ext uri="{BB962C8B-B14F-4D97-AF65-F5344CB8AC3E}">
        <p14:creationId xmlns:p14="http://schemas.microsoft.com/office/powerpoint/2010/main" val="3316545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79512" y="274638"/>
            <a:ext cx="8712968" cy="1143000"/>
          </a:xfrm>
        </p:spPr>
        <p:txBody>
          <a:bodyPr>
            <a:normAutofit fontScale="90000"/>
          </a:bodyPr>
          <a:lstStyle/>
          <a:p>
            <a:r>
              <a:rPr lang="es-CO" dirty="0" smtClean="0"/>
              <a:t/>
            </a:r>
            <a:br>
              <a:rPr lang="es-CO" dirty="0" smtClean="0"/>
            </a:br>
            <a:r>
              <a:rPr lang="es-CO" sz="4000" b="1" dirty="0" smtClean="0">
                <a:solidFill>
                  <a:srgbClr val="FF0000"/>
                </a:solidFill>
                <a:latin typeface="Agency FB" pitchFamily="34" charset="0"/>
              </a:rPr>
              <a:t>La </a:t>
            </a:r>
            <a:r>
              <a:rPr lang="es-CO" sz="4000" b="1" dirty="0">
                <a:solidFill>
                  <a:srgbClr val="FF0000"/>
                </a:solidFill>
                <a:latin typeface="Agency FB" pitchFamily="34" charset="0"/>
              </a:rPr>
              <a:t>Escritura nos dice que la </a:t>
            </a:r>
            <a:r>
              <a:rPr lang="es-CO" sz="4000" b="1" dirty="0" smtClean="0">
                <a:solidFill>
                  <a:srgbClr val="FF0000"/>
                </a:solidFill>
                <a:latin typeface="Agency FB" pitchFamily="34" charset="0"/>
              </a:rPr>
              <a:t>Roca </a:t>
            </a:r>
            <a:r>
              <a:rPr lang="es-CO" sz="4000" b="1" dirty="0">
                <a:solidFill>
                  <a:srgbClr val="FF0000"/>
                </a:solidFill>
                <a:latin typeface="Agency FB" pitchFamily="34" charset="0"/>
              </a:rPr>
              <a:t>es </a:t>
            </a:r>
            <a:r>
              <a:rPr lang="es-CO" sz="4000" b="1" dirty="0" smtClean="0">
                <a:solidFill>
                  <a:srgbClr val="FF0000"/>
                </a:solidFill>
                <a:latin typeface="Agency FB" pitchFamily="34" charset="0"/>
              </a:rPr>
              <a:t>Cristo:</a:t>
            </a:r>
            <a:br>
              <a:rPr lang="es-CO" sz="4000" b="1" dirty="0" smtClean="0">
                <a:solidFill>
                  <a:srgbClr val="FF0000"/>
                </a:solidFill>
                <a:latin typeface="Agency FB" pitchFamily="34" charset="0"/>
              </a:rPr>
            </a:br>
            <a:r>
              <a:rPr lang="es-CO" sz="4000" b="1" dirty="0" smtClean="0">
                <a:latin typeface="Agency FB" pitchFamily="34" charset="0"/>
              </a:rPr>
              <a:t> Lea Mat.16.18; 1Ped.2:4. </a:t>
            </a:r>
            <a:r>
              <a:rPr lang="es-CO" sz="4000" b="1" dirty="0">
                <a:latin typeface="Agency FB" pitchFamily="34" charset="0"/>
              </a:rPr>
              <a:t/>
            </a:r>
            <a:br>
              <a:rPr lang="es-CO" sz="4000" b="1" dirty="0">
                <a:latin typeface="Agency FB" pitchFamily="34" charset="0"/>
              </a:rPr>
            </a:br>
            <a:endParaRPr lang="es-CO" b="1" dirty="0">
              <a:latin typeface="Agency FB" pitchFamily="34" charset="0"/>
            </a:endParaRPr>
          </a:p>
        </p:txBody>
      </p:sp>
      <p:pic>
        <p:nvPicPr>
          <p:cNvPr id="1026" name="Picture 2" descr="http://t1.gstatic.com/images?q=tbn:ANd9GcRIDSwXhj28ekUu9Vn-0YEWhb-_t3mV1-utCLeFuq-VXDAiD-Pb3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556792"/>
            <a:ext cx="8424936" cy="360040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79512" y="5288340"/>
            <a:ext cx="8784976" cy="1569660"/>
          </a:xfrm>
          <a:prstGeom prst="rect">
            <a:avLst/>
          </a:prstGeom>
        </p:spPr>
        <p:txBody>
          <a:bodyPr wrap="square">
            <a:spAutoFit/>
          </a:bodyPr>
          <a:lstStyle/>
          <a:p>
            <a:pPr algn="ctr"/>
            <a:r>
              <a:rPr lang="es-CO" sz="2400" i="1" dirty="0">
                <a:solidFill>
                  <a:srgbClr val="FF0000"/>
                </a:solidFill>
              </a:rPr>
              <a:t>Note que aparentemente las dos </a:t>
            </a:r>
            <a:r>
              <a:rPr lang="es-CO" sz="2400" i="1" dirty="0" smtClean="0">
                <a:solidFill>
                  <a:srgbClr val="FF0000"/>
                </a:solidFill>
              </a:rPr>
              <a:t>casas </a:t>
            </a:r>
            <a:r>
              <a:rPr lang="es-CO" sz="2400" i="1" dirty="0">
                <a:solidFill>
                  <a:srgbClr val="FF0000"/>
                </a:solidFill>
              </a:rPr>
              <a:t>se ven iguales, la diferencia según lo dice Cristo, radica en </a:t>
            </a:r>
            <a:r>
              <a:rPr lang="es-CO" sz="2400" i="1" dirty="0" smtClean="0">
                <a:solidFill>
                  <a:srgbClr val="FF0000"/>
                </a:solidFill>
              </a:rPr>
              <a:t>la obediencia a la Palabra que representa </a:t>
            </a:r>
            <a:r>
              <a:rPr lang="es-CO" sz="2400" i="1" dirty="0">
                <a:solidFill>
                  <a:srgbClr val="FF0000"/>
                </a:solidFill>
              </a:rPr>
              <a:t>la casa, </a:t>
            </a:r>
            <a:r>
              <a:rPr lang="es-CO" sz="2400" i="1" dirty="0" smtClean="0">
                <a:solidFill>
                  <a:srgbClr val="FF0000"/>
                </a:solidFill>
              </a:rPr>
              <a:t>de la obediencia </a:t>
            </a:r>
            <a:r>
              <a:rPr lang="es-CO" sz="2400" i="1" dirty="0">
                <a:solidFill>
                  <a:srgbClr val="FF0000"/>
                </a:solidFill>
              </a:rPr>
              <a:t>a su </a:t>
            </a:r>
            <a:r>
              <a:rPr lang="es-CO" sz="2400" i="1" dirty="0" smtClean="0">
                <a:solidFill>
                  <a:srgbClr val="FF0000"/>
                </a:solidFill>
              </a:rPr>
              <a:t>Palabra depende que la casa no sea destruida.</a:t>
            </a:r>
            <a:endParaRPr lang="es-CO" sz="2400" i="1" dirty="0">
              <a:solidFill>
                <a:srgbClr val="FF0000"/>
              </a:solidFill>
            </a:endParaRPr>
          </a:p>
        </p:txBody>
      </p:sp>
    </p:spTree>
    <p:extLst>
      <p:ext uri="{BB962C8B-B14F-4D97-AF65-F5344CB8AC3E}">
        <p14:creationId xmlns:p14="http://schemas.microsoft.com/office/powerpoint/2010/main" val="2099017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000" fill="hold"/>
                                        <p:tgtEl>
                                          <p:spTgt spid="5"/>
                                        </p:tgtEl>
                                        <p:attrNameLst>
                                          <p:attrName>ppt_w</p:attrName>
                                        </p:attrNameLst>
                                      </p:cBhvr>
                                      <p:tavLst>
                                        <p:tav tm="0">
                                          <p:val>
                                            <p:fltVal val="0"/>
                                          </p:val>
                                        </p:tav>
                                        <p:tav tm="100000">
                                          <p:val>
                                            <p:strVal val="#ppt_w"/>
                                          </p:val>
                                        </p:tav>
                                      </p:tavLst>
                                    </p:anim>
                                    <p:anim calcmode="lin" valueType="num">
                                      <p:cBhvr>
                                        <p:cTn id="16" dur="1000" fill="hold"/>
                                        <p:tgtEl>
                                          <p:spTgt spid="5"/>
                                        </p:tgtEl>
                                        <p:attrNameLst>
                                          <p:attrName>ppt_h</p:attrName>
                                        </p:attrNameLst>
                                      </p:cBhvr>
                                      <p:tavLst>
                                        <p:tav tm="0">
                                          <p:val>
                                            <p:fltVal val="0"/>
                                          </p:val>
                                        </p:tav>
                                        <p:tav tm="100000">
                                          <p:val>
                                            <p:strVal val="#ppt_h"/>
                                          </p:val>
                                        </p:tav>
                                      </p:tavLst>
                                    </p:anim>
                                    <p:anim calcmode="lin" valueType="num">
                                      <p:cBhvr>
                                        <p:cTn id="17" dur="1000" fill="hold"/>
                                        <p:tgtEl>
                                          <p:spTgt spid="5"/>
                                        </p:tgtEl>
                                        <p:attrNameLst>
                                          <p:attrName>style.rotation</p:attrName>
                                        </p:attrNameLst>
                                      </p:cBhvr>
                                      <p:tavLst>
                                        <p:tav tm="0">
                                          <p:val>
                                            <p:fltVal val="90"/>
                                          </p:val>
                                        </p:tav>
                                        <p:tav tm="100000">
                                          <p:val>
                                            <p:fltVal val="0"/>
                                          </p:val>
                                        </p:tav>
                                      </p:tavLst>
                                    </p:anim>
                                    <p:animEffect transition="in" filter="fade">
                                      <p:cBhvr>
                                        <p:cTn id="18"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448272"/>
          </a:xfrm>
        </p:spPr>
        <p:txBody>
          <a:bodyPr>
            <a:normAutofit fontScale="85000" lnSpcReduction="20000"/>
          </a:bodyPr>
          <a:lstStyle/>
          <a:p>
            <a:pPr marL="0" indent="0" algn="ctr">
              <a:buNone/>
            </a:pPr>
            <a:r>
              <a:rPr lang="es-CO" sz="3600" b="1" i="1" dirty="0" smtClean="0">
                <a:solidFill>
                  <a:srgbClr val="FF0000"/>
                </a:solidFill>
              </a:rPr>
              <a:t>¿Sobre qué esta edificada  tu casa?</a:t>
            </a:r>
          </a:p>
          <a:p>
            <a:pPr marL="0" indent="0" algn="ctr">
              <a:buNone/>
            </a:pPr>
            <a:r>
              <a:rPr lang="es-CO" sz="3600" b="1" i="1" dirty="0" smtClean="0">
                <a:solidFill>
                  <a:srgbClr val="FF0000"/>
                </a:solidFill>
              </a:rPr>
              <a:t> ¿Dónde está tu corazón?</a:t>
            </a:r>
            <a:endParaRPr lang="es-CO" b="1" i="1" dirty="0" smtClean="0">
              <a:solidFill>
                <a:srgbClr val="FF0000"/>
              </a:solidFill>
            </a:endParaRPr>
          </a:p>
          <a:p>
            <a:pPr marL="0" indent="0" algn="ctr">
              <a:buNone/>
            </a:pPr>
            <a:r>
              <a:rPr lang="es-CO" dirty="0" smtClean="0"/>
              <a:t>Actualmente existen muchas religiones que aparentemente se ven iguales, y a las personas no les interesa pertenecer a la una o a la otra,  su doctrina principal es la sanidad, ¿Cuál es tu religión?</a:t>
            </a:r>
          </a:p>
        </p:txBody>
      </p:sp>
      <p:sp>
        <p:nvSpPr>
          <p:cNvPr id="4" name="3 Rectángulo"/>
          <p:cNvSpPr/>
          <p:nvPr/>
        </p:nvSpPr>
        <p:spPr>
          <a:xfrm>
            <a:off x="2699792" y="2996952"/>
            <a:ext cx="3456384" cy="1815882"/>
          </a:xfrm>
          <a:prstGeom prst="rect">
            <a:avLst/>
          </a:prstGeom>
        </p:spPr>
        <p:txBody>
          <a:bodyPr wrap="square">
            <a:spAutoFit/>
          </a:bodyPr>
          <a:lstStyle/>
          <a:p>
            <a:pPr algn="ctr"/>
            <a:r>
              <a:rPr lang="es-CO" sz="2800" dirty="0"/>
              <a:t>¿Te preocupas más por la doctrina de la sanidad que por hacer la voluntad de Dios? </a:t>
            </a:r>
          </a:p>
        </p:txBody>
      </p:sp>
      <p:sp>
        <p:nvSpPr>
          <p:cNvPr id="5" name="4 Rectángulo"/>
          <p:cNvSpPr/>
          <p:nvPr/>
        </p:nvSpPr>
        <p:spPr>
          <a:xfrm>
            <a:off x="0" y="5078832"/>
            <a:ext cx="9144000" cy="1815882"/>
          </a:xfrm>
          <a:prstGeom prst="rect">
            <a:avLst/>
          </a:prstGeom>
        </p:spPr>
        <p:txBody>
          <a:bodyPr wrap="square">
            <a:spAutoFit/>
          </a:bodyPr>
          <a:lstStyle/>
          <a:p>
            <a:pPr algn="ctr"/>
            <a:r>
              <a:rPr lang="es-CO" sz="2800" dirty="0"/>
              <a:t>Recuerda que la causa</a:t>
            </a:r>
          </a:p>
          <a:p>
            <a:pPr algn="ctr"/>
            <a:r>
              <a:rPr lang="es-CO" sz="2800" dirty="0" smtClean="0"/>
              <a:t>por </a:t>
            </a:r>
            <a:r>
              <a:rPr lang="es-CO" sz="2800" dirty="0"/>
              <a:t>la cual se les negará la entrada al reno de los cielos a «muchos» será por no hacer la «voluntad de Dios</a:t>
            </a:r>
            <a:r>
              <a:rPr lang="es-CO" sz="2800" dirty="0" smtClean="0"/>
              <a:t>»</a:t>
            </a:r>
          </a:p>
          <a:p>
            <a:pPr algn="ctr"/>
            <a:r>
              <a:rPr lang="es-CO" sz="2800" dirty="0" smtClean="0">
                <a:solidFill>
                  <a:srgbClr val="FF0000"/>
                </a:solidFill>
              </a:rPr>
              <a:t> (Lea Sant.2:10-12.</a:t>
            </a:r>
            <a:endParaRPr lang="es-CO" sz="2800" dirty="0">
              <a:solidFill>
                <a:srgbClr val="FF0000"/>
              </a:solidFill>
            </a:endParaRPr>
          </a:p>
        </p:txBody>
      </p:sp>
      <p:pic>
        <p:nvPicPr>
          <p:cNvPr id="6" name="Picture 2" descr="http://www.bibleuniversity.com/images/CourseID2/afsg10-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854" y="2996952"/>
            <a:ext cx="2620381" cy="223224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descr="http://www.bibleuniversity.com/images/CourseID1/lesson06-0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200" y="2996953"/>
            <a:ext cx="2232248" cy="22322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8522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1000" fill="hold"/>
                                        <p:tgtEl>
                                          <p:spTgt spid="4"/>
                                        </p:tgtEl>
                                        <p:attrNameLst>
                                          <p:attrName>ppt_w</p:attrName>
                                        </p:attrNameLst>
                                      </p:cBhvr>
                                      <p:tavLst>
                                        <p:tav tm="0">
                                          <p:val>
                                            <p:fltVal val="0"/>
                                          </p:val>
                                        </p:tav>
                                        <p:tav tm="100000">
                                          <p:val>
                                            <p:strVal val="#ppt_w"/>
                                          </p:val>
                                        </p:tav>
                                      </p:tavLst>
                                    </p:anim>
                                    <p:anim calcmode="lin" valueType="num">
                                      <p:cBhvr>
                                        <p:cTn id="29" dur="1000" fill="hold"/>
                                        <p:tgtEl>
                                          <p:spTgt spid="4"/>
                                        </p:tgtEl>
                                        <p:attrNameLst>
                                          <p:attrName>ppt_h</p:attrName>
                                        </p:attrNameLst>
                                      </p:cBhvr>
                                      <p:tavLst>
                                        <p:tav tm="0">
                                          <p:val>
                                            <p:fltVal val="0"/>
                                          </p:val>
                                        </p:tav>
                                        <p:tav tm="100000">
                                          <p:val>
                                            <p:strVal val="#ppt_h"/>
                                          </p:val>
                                        </p:tav>
                                      </p:tavLst>
                                    </p:anim>
                                    <p:anim calcmode="lin" valueType="num">
                                      <p:cBhvr>
                                        <p:cTn id="30" dur="1000" fill="hold"/>
                                        <p:tgtEl>
                                          <p:spTgt spid="4"/>
                                        </p:tgtEl>
                                        <p:attrNameLst>
                                          <p:attrName>style.rotation</p:attrName>
                                        </p:attrNameLst>
                                      </p:cBhvr>
                                      <p:tavLst>
                                        <p:tav tm="0">
                                          <p:val>
                                            <p:fltVal val="90"/>
                                          </p:val>
                                        </p:tav>
                                        <p:tav tm="100000">
                                          <p:val>
                                            <p:fltVal val="0"/>
                                          </p:val>
                                        </p:tav>
                                      </p:tavLst>
                                    </p:anim>
                                    <p:animEffect transition="in" filter="fade">
                                      <p:cBhvr>
                                        <p:cTn id="31" dur="1000"/>
                                        <p:tgtEl>
                                          <p:spTgt spid="4"/>
                                        </p:tgtEl>
                                      </p:cBhvr>
                                    </p:animEffect>
                                  </p:childTnLst>
                                </p:cTn>
                              </p:par>
                            </p:childTnLst>
                          </p:cTn>
                        </p:par>
                      </p:childTnLst>
                    </p:cTn>
                  </p:par>
                  <p:par>
                    <p:cTn id="32" fill="hold">
                      <p:stCondLst>
                        <p:cond delay="indefinite"/>
                      </p:stCondLst>
                      <p:childTnLst>
                        <p:par>
                          <p:cTn id="33" fill="hold">
                            <p:stCondLst>
                              <p:cond delay="0"/>
                            </p:stCondLst>
                            <p:childTnLst>
                              <p:par>
                                <p:cTn id="34" presetID="14" presetClass="entr" presetSubtype="10" fill="hold" nodeType="click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randombar(horizontal)">
                                      <p:cBhvr>
                                        <p:cTn id="36" dur="500"/>
                                        <p:tgtEl>
                                          <p:spTgt spid="6"/>
                                        </p:tgtEl>
                                      </p:cBhvr>
                                    </p:animEffect>
                                  </p:childTnLst>
                                </p:cTn>
                              </p:par>
                            </p:childTnLst>
                          </p:cTn>
                        </p:par>
                      </p:childTnLst>
                    </p:cTn>
                  </p:par>
                  <p:par>
                    <p:cTn id="37" fill="hold">
                      <p:stCondLst>
                        <p:cond delay="indefinite"/>
                      </p:stCondLst>
                      <p:childTnLst>
                        <p:par>
                          <p:cTn id="38" fill="hold">
                            <p:stCondLst>
                              <p:cond delay="0"/>
                            </p:stCondLst>
                            <p:childTnLst>
                              <p:par>
                                <p:cTn id="39" presetID="14" presetClass="entr" presetSubtype="10" fill="hold" nodeType="click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randombar(horizontal)">
                                      <p:cBhvr>
                                        <p:cTn id="41" dur="500"/>
                                        <p:tgtEl>
                                          <p:spTgt spid="7"/>
                                        </p:tgtEl>
                                      </p:cBhvr>
                                    </p:animEffect>
                                  </p:childTnLst>
                                </p:cTn>
                              </p:par>
                            </p:childTnLst>
                          </p:cTn>
                        </p:par>
                      </p:childTnLst>
                    </p:cTn>
                  </p:par>
                  <p:par>
                    <p:cTn id="42" fill="hold">
                      <p:stCondLst>
                        <p:cond delay="indefinite"/>
                      </p:stCondLst>
                      <p:childTnLst>
                        <p:par>
                          <p:cTn id="43" fill="hold">
                            <p:stCondLst>
                              <p:cond delay="0"/>
                            </p:stCondLst>
                            <p:childTnLst>
                              <p:par>
                                <p:cTn id="44" presetID="16" presetClass="entr" presetSubtype="21" fill="hold" grpId="0" nodeType="click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barn(inVertical)">
                                      <p:cBhvr>
                                        <p:cTn id="4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8568952" cy="6336704"/>
          </a:xfrm>
        </p:spPr>
        <p:txBody>
          <a:bodyPr>
            <a:normAutofit fontScale="85000" lnSpcReduction="20000"/>
          </a:bodyPr>
          <a:lstStyle/>
          <a:p>
            <a:pPr marL="0" indent="0" algn="ctr">
              <a:buNone/>
            </a:pPr>
            <a:r>
              <a:rPr lang="es-CO" b="1" dirty="0" smtClean="0">
                <a:solidFill>
                  <a:srgbClr val="FF0000"/>
                </a:solidFill>
              </a:rPr>
              <a:t>Lucas 13:25-27</a:t>
            </a:r>
            <a:r>
              <a:rPr lang="es-CO" dirty="0" smtClean="0"/>
              <a:t>. Después </a:t>
            </a:r>
            <a:r>
              <a:rPr lang="es-CO" dirty="0"/>
              <a:t>que el padre de familia se haya levantado y cerrado la puerta, y estando fuera empecéis a llamar a la puerta, diciendo: Señor, Señor, ábrenos, él respondiendo os dirá: No sé de dónde sois</a:t>
            </a:r>
            <a:r>
              <a:rPr lang="es-CO" dirty="0" smtClean="0"/>
              <a:t>. </a:t>
            </a:r>
            <a:r>
              <a:rPr lang="es-CO" b="1" baseline="30000" dirty="0" smtClean="0"/>
              <a:t>26 </a:t>
            </a:r>
            <a:r>
              <a:rPr lang="es-CO" dirty="0"/>
              <a:t>Entonces comenzaréis a decir: Delante de ti hemos comido y bebido, y en nuestras plazas enseñaste. </a:t>
            </a:r>
            <a:r>
              <a:rPr lang="es-CO" dirty="0" smtClean="0"/>
              <a:t> </a:t>
            </a:r>
            <a:r>
              <a:rPr lang="es-CO" b="1" baseline="30000" dirty="0" smtClean="0"/>
              <a:t>27 </a:t>
            </a:r>
            <a:r>
              <a:rPr lang="es-CO" dirty="0"/>
              <a:t>Pero os dirá: Os digo que no sé de dónde sois; apartaos de mí todos vosotros, hacedores de maldad</a:t>
            </a:r>
            <a:r>
              <a:rPr lang="es-CO" dirty="0" smtClean="0"/>
              <a:t>.</a:t>
            </a:r>
          </a:p>
          <a:p>
            <a:endParaRPr lang="es-CO" b="1" dirty="0" smtClean="0"/>
          </a:p>
          <a:p>
            <a:pPr marL="0" indent="0" algn="ctr">
              <a:buNone/>
            </a:pPr>
            <a:r>
              <a:rPr lang="es-CO" b="1" dirty="0" smtClean="0">
                <a:solidFill>
                  <a:srgbClr val="FF0000"/>
                </a:solidFill>
              </a:rPr>
              <a:t>Luc.13:28</a:t>
            </a:r>
            <a:r>
              <a:rPr lang="es-CO" b="1" dirty="0" smtClean="0"/>
              <a:t>. </a:t>
            </a:r>
            <a:r>
              <a:rPr lang="es-CO" i="1" u="sng" dirty="0" smtClean="0"/>
              <a:t>Allí </a:t>
            </a:r>
            <a:r>
              <a:rPr lang="es-CO" i="1" u="sng" dirty="0"/>
              <a:t>será el lloro y el crujir de dientes</a:t>
            </a:r>
            <a:r>
              <a:rPr lang="es-CO" dirty="0"/>
              <a:t>, cuando veáis a Abraham, y a Isaac, y a Jacob, y a todos los profetas en el reino de Dios, y vosotros excluidos.</a:t>
            </a:r>
          </a:p>
          <a:p>
            <a:endParaRPr lang="es-CO" dirty="0" smtClean="0"/>
          </a:p>
          <a:p>
            <a:pPr marL="0" indent="0" algn="ctr">
              <a:buNone/>
            </a:pPr>
            <a:r>
              <a:rPr lang="es-CO" dirty="0" smtClean="0"/>
              <a:t>Es importante la obediencia porque sin obediencia no hay salvación, y no conformarse solamente con decir: «Señor, Señor.</a:t>
            </a:r>
            <a:endParaRPr lang="es-CO" dirty="0"/>
          </a:p>
        </p:txBody>
      </p:sp>
    </p:spTree>
    <p:extLst>
      <p:ext uri="{BB962C8B-B14F-4D97-AF65-F5344CB8AC3E}">
        <p14:creationId xmlns:p14="http://schemas.microsoft.com/office/powerpoint/2010/main" val="2182821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p:cTn id="2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76672"/>
            <a:ext cx="4752528" cy="6120680"/>
          </a:xfrm>
        </p:spPr>
        <p:txBody>
          <a:bodyPr>
            <a:normAutofit lnSpcReduction="10000"/>
          </a:bodyPr>
          <a:lstStyle/>
          <a:p>
            <a:pPr marL="0" indent="0" algn="ctr">
              <a:buNone/>
            </a:pPr>
            <a:r>
              <a:rPr lang="es-CO" sz="3600" dirty="0" smtClean="0"/>
              <a:t>La Escritura nos dice que: no basta oír el mensaje, hay que obrar de acuerdo al mensaje, por tanto, si tu oyes poro no pones en practica la Palabra de Dios, ponte pilas, porque de lo contrario esta será tu situación delante de Cristo, serás rechazado.</a:t>
            </a:r>
          </a:p>
          <a:p>
            <a:pPr marL="0" indent="0">
              <a:buNone/>
            </a:pPr>
            <a:endParaRPr lang="es-CO" dirty="0"/>
          </a:p>
        </p:txBody>
      </p:sp>
      <p:sp>
        <p:nvSpPr>
          <p:cNvPr id="2" name="1 Rectángulo"/>
          <p:cNvSpPr/>
          <p:nvPr/>
        </p:nvSpPr>
        <p:spPr>
          <a:xfrm>
            <a:off x="5076056" y="4005064"/>
            <a:ext cx="3816424" cy="2677656"/>
          </a:xfrm>
          <a:prstGeom prst="rect">
            <a:avLst/>
          </a:prstGeom>
        </p:spPr>
        <p:txBody>
          <a:bodyPr wrap="square">
            <a:spAutoFit/>
          </a:bodyPr>
          <a:lstStyle/>
          <a:p>
            <a:pPr algn="ctr"/>
            <a:r>
              <a:rPr lang="es-CO" sz="2800" b="1" dirty="0" smtClean="0">
                <a:solidFill>
                  <a:srgbClr val="FF0000"/>
                </a:solidFill>
              </a:rPr>
              <a:t>Prov.8:34</a:t>
            </a:r>
            <a:r>
              <a:rPr lang="es-CO" sz="2800" b="1" dirty="0" smtClean="0"/>
              <a:t>. </a:t>
            </a:r>
            <a:r>
              <a:rPr lang="es-CO" sz="2800" i="1" u="sng" dirty="0" smtClean="0"/>
              <a:t>Bienaventurado</a:t>
            </a:r>
            <a:r>
              <a:rPr lang="es-CO" sz="2800" i="1" u="sng" dirty="0"/>
              <a:t> el hombre que me </a:t>
            </a:r>
            <a:r>
              <a:rPr lang="es-CO" sz="2800" i="1" u="sng" dirty="0" smtClean="0"/>
              <a:t>oye</a:t>
            </a:r>
            <a:r>
              <a:rPr lang="es-CO" sz="2800" b="1" dirty="0" smtClean="0"/>
              <a:t>… </a:t>
            </a:r>
            <a:r>
              <a:rPr lang="es-CO" sz="2800" dirty="0" smtClean="0"/>
              <a:t>Lea el último versículo del mensaje a las siete iglesia.</a:t>
            </a:r>
            <a:endParaRPr lang="es-CO" sz="2800" dirty="0"/>
          </a:p>
        </p:txBody>
      </p:sp>
      <p:pic>
        <p:nvPicPr>
          <p:cNvPr id="1026" name="Picture 2" descr="http://tec.nologia.com/img/2/tocar-y-oi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7" y="620687"/>
            <a:ext cx="3240361" cy="2956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2448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ppt_w</p:attrName>
                                        </p:attrNameLst>
                                      </p:cBhvr>
                                      <p:tavLst>
                                        <p:tav tm="0">
                                          <p:val>
                                            <p:fltVal val="0"/>
                                          </p:val>
                                        </p:tav>
                                        <p:tav tm="100000">
                                          <p:val>
                                            <p:strVal val="#ppt_w"/>
                                          </p:val>
                                        </p:tav>
                                      </p:tavLst>
                                    </p:anim>
                                    <p:anim calcmode="lin" valueType="num">
                                      <p:cBhvr>
                                        <p:cTn id="16" dur="1000" fill="hold"/>
                                        <p:tgtEl>
                                          <p:spTgt spid="2"/>
                                        </p:tgtEl>
                                        <p:attrNameLst>
                                          <p:attrName>ppt_h</p:attrName>
                                        </p:attrNameLst>
                                      </p:cBhvr>
                                      <p:tavLst>
                                        <p:tav tm="0">
                                          <p:val>
                                            <p:fltVal val="0"/>
                                          </p:val>
                                        </p:tav>
                                        <p:tav tm="100000">
                                          <p:val>
                                            <p:strVal val="#ppt_h"/>
                                          </p:val>
                                        </p:tav>
                                      </p:tavLst>
                                    </p:anim>
                                    <p:anim calcmode="lin" valueType="num">
                                      <p:cBhvr>
                                        <p:cTn id="17" dur="1000" fill="hold"/>
                                        <p:tgtEl>
                                          <p:spTgt spid="2"/>
                                        </p:tgtEl>
                                        <p:attrNameLst>
                                          <p:attrName>style.rotation</p:attrName>
                                        </p:attrNameLst>
                                      </p:cBhvr>
                                      <p:tavLst>
                                        <p:tav tm="0">
                                          <p:val>
                                            <p:fltVal val="90"/>
                                          </p:val>
                                        </p:tav>
                                        <p:tav tm="100000">
                                          <p:val>
                                            <p:fltVal val="0"/>
                                          </p:val>
                                        </p:tav>
                                      </p:tavLst>
                                    </p:anim>
                                    <p:animEffect transition="in" filter="fade">
                                      <p:cBhvr>
                                        <p:cTn id="18"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8784976" cy="6669360"/>
          </a:xfrm>
        </p:spPr>
        <p:txBody>
          <a:bodyPr>
            <a:normAutofit fontScale="47500" lnSpcReduction="20000"/>
          </a:bodyPr>
          <a:lstStyle/>
          <a:p>
            <a:pPr marL="0" indent="0" algn="ctr">
              <a:buNone/>
            </a:pPr>
            <a:r>
              <a:rPr lang="es-CO" sz="5100" b="1" i="1" dirty="0">
                <a:latin typeface="Agency FB" pitchFamily="34" charset="0"/>
              </a:rPr>
              <a:t>La Escritura nos dice que existen cuatro clases de cristianos. </a:t>
            </a:r>
            <a:endParaRPr lang="es-CO" sz="5100" b="1" i="1" dirty="0" smtClean="0">
              <a:latin typeface="Agency FB" pitchFamily="34" charset="0"/>
            </a:endParaRPr>
          </a:p>
          <a:p>
            <a:pPr marL="0" indent="0" algn="ctr">
              <a:buNone/>
            </a:pPr>
            <a:endParaRPr lang="es-CO" b="1" dirty="0" smtClean="0">
              <a:solidFill>
                <a:srgbClr val="FF0000"/>
              </a:solidFill>
            </a:endParaRPr>
          </a:p>
          <a:p>
            <a:pPr marL="0" indent="0" algn="ctr">
              <a:buNone/>
            </a:pPr>
            <a:r>
              <a:rPr lang="es-CO" sz="3800" b="1" dirty="0" smtClean="0">
                <a:solidFill>
                  <a:srgbClr val="FF0000"/>
                </a:solidFill>
              </a:rPr>
              <a:t>Mat.13:18-23</a:t>
            </a:r>
            <a:r>
              <a:rPr lang="es-CO" dirty="0"/>
              <a:t>.</a:t>
            </a:r>
            <a:endParaRPr lang="es-CO" sz="5100" b="1" dirty="0">
              <a:solidFill>
                <a:srgbClr val="FF0000"/>
              </a:solidFill>
            </a:endParaRPr>
          </a:p>
          <a:p>
            <a:pPr marL="0" indent="0">
              <a:buNone/>
            </a:pPr>
            <a:r>
              <a:rPr lang="es-CO" sz="7600" b="1" baseline="30000" dirty="0" smtClean="0">
                <a:solidFill>
                  <a:srgbClr val="FF0000"/>
                </a:solidFill>
              </a:rPr>
              <a:t>(1). </a:t>
            </a:r>
            <a:r>
              <a:rPr lang="es-CO" sz="5900" b="1" baseline="30000" dirty="0" smtClean="0"/>
              <a:t>18 </a:t>
            </a:r>
            <a:r>
              <a:rPr lang="es-CO" sz="5900" dirty="0"/>
              <a:t>Oíd, pues, vosotros la parábola del </a:t>
            </a:r>
            <a:r>
              <a:rPr lang="es-CO" sz="5900" dirty="0" smtClean="0"/>
              <a:t>sembrador:</a:t>
            </a:r>
            <a:r>
              <a:rPr lang="es-CO" sz="5900" dirty="0"/>
              <a:t> </a:t>
            </a:r>
            <a:r>
              <a:rPr lang="es-CO" sz="5900" b="1" baseline="30000" dirty="0" smtClean="0"/>
              <a:t>19 </a:t>
            </a:r>
            <a:r>
              <a:rPr lang="es-CO" sz="5900" dirty="0"/>
              <a:t>Cuando alguno oye la palabra del reino y no la entiende, viene el malo, y arrebata lo que fue sembrado en su corazón. Este es el que fue sembrado junto al camino. </a:t>
            </a:r>
          </a:p>
          <a:p>
            <a:pPr marL="0" indent="0">
              <a:buNone/>
            </a:pPr>
            <a:r>
              <a:rPr lang="es-CO" sz="7600" b="1" baseline="30000" dirty="0" smtClean="0">
                <a:solidFill>
                  <a:srgbClr val="FF0000"/>
                </a:solidFill>
              </a:rPr>
              <a:t>(2). </a:t>
            </a:r>
            <a:r>
              <a:rPr lang="es-CO" sz="5900" b="1" baseline="30000" dirty="0" smtClean="0"/>
              <a:t>20 </a:t>
            </a:r>
            <a:r>
              <a:rPr lang="es-CO" sz="5900" dirty="0"/>
              <a:t>Y el que fue sembrado en pedregales, éste es el que oye la palabra, y al momento la recibe con </a:t>
            </a:r>
            <a:r>
              <a:rPr lang="es-CO" sz="5900" dirty="0" smtClean="0"/>
              <a:t>gozo;</a:t>
            </a:r>
            <a:r>
              <a:rPr lang="es-CO" sz="5900" dirty="0"/>
              <a:t> </a:t>
            </a:r>
            <a:r>
              <a:rPr lang="es-CO" sz="5900" b="1" baseline="30000" dirty="0" smtClean="0"/>
              <a:t>21 </a:t>
            </a:r>
            <a:r>
              <a:rPr lang="es-CO" sz="5900" dirty="0"/>
              <a:t>pero no tiene raíz en sí, sino que es de corta duración, pues al venir la aflicción o la persecución por causa de la palabra, luego tropieza</a:t>
            </a:r>
            <a:r>
              <a:rPr lang="es-CO" sz="5900" dirty="0" smtClean="0"/>
              <a:t>.</a:t>
            </a:r>
            <a:endParaRPr lang="es-CO" sz="5900" dirty="0"/>
          </a:p>
          <a:p>
            <a:pPr marL="0" indent="0">
              <a:buNone/>
            </a:pPr>
            <a:r>
              <a:rPr lang="es-CO" sz="7600" b="1" baseline="30000" dirty="0" smtClean="0">
                <a:solidFill>
                  <a:srgbClr val="FF0000"/>
                </a:solidFill>
              </a:rPr>
              <a:t>(3). </a:t>
            </a:r>
            <a:r>
              <a:rPr lang="es-CO" sz="5900" b="1" baseline="30000" dirty="0" smtClean="0"/>
              <a:t>22 </a:t>
            </a:r>
            <a:r>
              <a:rPr lang="es-CO" sz="5900" dirty="0"/>
              <a:t>El que fue sembrado entre espinos, éste es el que oye la palabra, pero el afán de este siglo y el engaño de las riquezas ahogan la palabra, y se hace infructuosa. </a:t>
            </a:r>
          </a:p>
          <a:p>
            <a:pPr marL="0" indent="0">
              <a:buNone/>
            </a:pPr>
            <a:r>
              <a:rPr lang="es-CO" sz="7600" b="1" baseline="30000" dirty="0" smtClean="0">
                <a:solidFill>
                  <a:srgbClr val="FF0000"/>
                </a:solidFill>
              </a:rPr>
              <a:t>(4). </a:t>
            </a:r>
            <a:r>
              <a:rPr lang="es-CO" sz="5900" b="1" baseline="30000" dirty="0" smtClean="0"/>
              <a:t>23 </a:t>
            </a:r>
            <a:r>
              <a:rPr lang="es-CO" sz="5900" dirty="0"/>
              <a:t>Mas el que fue sembrado en buena tierra, éste es el que oye y entiende la palabra, y da fruto; y produce a ciento, a sesenta, y a treinta por uno</a:t>
            </a:r>
            <a:r>
              <a:rPr lang="es-CO" sz="5900" dirty="0" smtClean="0"/>
              <a:t>.</a:t>
            </a:r>
          </a:p>
          <a:p>
            <a:pPr marL="0" indent="0" algn="ctr">
              <a:buNone/>
            </a:pPr>
            <a:r>
              <a:rPr lang="es-CO" sz="4500" b="1" dirty="0" smtClean="0">
                <a:solidFill>
                  <a:srgbClr val="FF0000"/>
                </a:solidFill>
              </a:rPr>
              <a:t>¿</a:t>
            </a:r>
            <a:r>
              <a:rPr lang="es-CO" sz="4500" b="1" dirty="0" smtClean="0">
                <a:solidFill>
                  <a:srgbClr val="FF0000"/>
                </a:solidFill>
              </a:rPr>
              <a:t>En cual de estos terrenos estoy yo?</a:t>
            </a:r>
            <a:endParaRPr lang="es-CO" sz="4500" b="1" dirty="0">
              <a:solidFill>
                <a:srgbClr val="FF0000"/>
              </a:solidFill>
            </a:endParaRPr>
          </a:p>
        </p:txBody>
      </p:sp>
    </p:spTree>
    <p:extLst>
      <p:ext uri="{BB962C8B-B14F-4D97-AF65-F5344CB8AC3E}">
        <p14:creationId xmlns:p14="http://schemas.microsoft.com/office/powerpoint/2010/main" val="3577691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 calcmode="lin" valueType="num">
                                      <p:cBhvr>
                                        <p:cTn id="39"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 calcmode="lin" valueType="num">
                                      <p:cBhvr>
                                        <p:cTn id="47"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8"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9"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50" dur="1000"/>
                                        <p:tgtEl>
                                          <p:spTgt spid="3">
                                            <p:txEl>
                                              <p:pRg st="6" end="6"/>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3">
                                            <p:txEl>
                                              <p:pRg st="7" end="7"/>
                                            </p:txEl>
                                          </p:spTgt>
                                        </p:tgtEl>
                                        <p:attrNameLst>
                                          <p:attrName>style.visibility</p:attrName>
                                        </p:attrNameLst>
                                      </p:cBhvr>
                                      <p:to>
                                        <p:strVal val="visible"/>
                                      </p:to>
                                    </p:set>
                                    <p:anim calcmode="lin" valueType="num">
                                      <p:cBhvr>
                                        <p:cTn id="55"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6"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57" dur="1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58" dur="1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5400" b="1" i="1" dirty="0" smtClean="0">
                <a:solidFill>
                  <a:srgbClr val="FF0000"/>
                </a:solidFill>
              </a:rPr>
              <a:t>Para reflexionar</a:t>
            </a:r>
            <a:endParaRPr lang="es-CO" sz="5400" b="1" i="1" dirty="0">
              <a:solidFill>
                <a:srgbClr val="FF0000"/>
              </a:solidFill>
            </a:endParaRPr>
          </a:p>
        </p:txBody>
      </p:sp>
      <p:sp>
        <p:nvSpPr>
          <p:cNvPr id="3" name="2 Marcador de contenido"/>
          <p:cNvSpPr>
            <a:spLocks noGrp="1"/>
          </p:cNvSpPr>
          <p:nvPr>
            <p:ph idx="1"/>
          </p:nvPr>
        </p:nvSpPr>
        <p:spPr>
          <a:xfrm>
            <a:off x="457200" y="1600200"/>
            <a:ext cx="8229600" cy="4925144"/>
          </a:xfrm>
        </p:spPr>
        <p:txBody>
          <a:bodyPr>
            <a:normAutofit/>
          </a:bodyPr>
          <a:lstStyle/>
          <a:p>
            <a:pPr marL="0" indent="0" algn="ctr">
              <a:buNone/>
            </a:pPr>
            <a:r>
              <a:rPr lang="es-CO" b="1" i="1" dirty="0" smtClean="0"/>
              <a:t>¿Estamos haciendo la voluntad de Dios? ¿Estamos haciendo lo que a Dios le agrada</a:t>
            </a:r>
            <a:r>
              <a:rPr lang="es-CO" b="1" i="1" dirty="0" smtClean="0"/>
              <a:t>?</a:t>
            </a:r>
          </a:p>
          <a:p>
            <a:pPr marL="0" indent="0" algn="ctr">
              <a:buNone/>
            </a:pPr>
            <a:endParaRPr lang="es-CO" b="1" i="1" dirty="0"/>
          </a:p>
          <a:p>
            <a:pPr marL="0" indent="0" algn="ctr">
              <a:buNone/>
            </a:pPr>
            <a:r>
              <a:rPr lang="es-CO" b="1" i="1" dirty="0" smtClean="0">
                <a:solidFill>
                  <a:srgbClr val="FF0000"/>
                </a:solidFill>
              </a:rPr>
              <a:t>Si no estamos haciendo la voluntad de Dios, es tiempo de que de demos un cambio a nuestra vida, recuerda que después de que termine el tiempo de gracia, y estemos frente al tribunal de Cristo, no habrá una segunda oportunidad.</a:t>
            </a:r>
            <a:endParaRPr lang="es-CO" b="1" i="1" dirty="0">
              <a:solidFill>
                <a:srgbClr val="FF0000"/>
              </a:solidFill>
            </a:endParaRPr>
          </a:p>
        </p:txBody>
      </p:sp>
    </p:spTree>
    <p:extLst>
      <p:ext uri="{BB962C8B-B14F-4D97-AF65-F5344CB8AC3E}">
        <p14:creationId xmlns:p14="http://schemas.microsoft.com/office/powerpoint/2010/main" val="3775665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457200" y="274638"/>
            <a:ext cx="8229600" cy="1786210"/>
          </a:xfrm>
        </p:spPr>
        <p:txBody>
          <a:bodyPr>
            <a:normAutofit fontScale="90000"/>
          </a:bodyPr>
          <a:lstStyle/>
          <a:p>
            <a:r>
              <a:rPr lang="es-CO" b="1" i="1" dirty="0" smtClean="0">
                <a:solidFill>
                  <a:srgbClr val="FF0000"/>
                </a:solidFill>
                <a:latin typeface="Agency FB" pitchFamily="34" charset="0"/>
              </a:rPr>
              <a:t>Dios nos ama y no quiere que ninguno de nosotros nos perdamos, por eso dio a su Hijo para que muriera en nuestro lugar. </a:t>
            </a:r>
            <a:endParaRPr lang="es-CO" b="1" i="1" dirty="0">
              <a:solidFill>
                <a:srgbClr val="FF0000"/>
              </a:solidFill>
              <a:latin typeface="Agency FB" pitchFamily="34" charset="0"/>
            </a:endParaRPr>
          </a:p>
        </p:txBody>
      </p:sp>
      <p:pic>
        <p:nvPicPr>
          <p:cNvPr id="1026" name="Picture 2" descr="http://3.bp.blogspot.com/-Hg86t_p3Jw8/UGI-9TMh2RI/AAAAAAAACRk/Nc67szKwup4/s1600/el+juicio+standar+de+Di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2420887"/>
            <a:ext cx="3456384" cy="4000983"/>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6" descr="data:image/jpeg;base64,/9j/4AAQSkZJRgABAQAAAQABAAD/2wCEAAkGBhQSERUTExQWFRUVGBsYFxgYGBoYGhcYHBcaGBwYGxoaICYeFxwjHxgYHy8gJCcpLCwsFx4xNTAqNSYrLCkBCQoKDgwOGg8PGikkHCQpLCwpLCosLCkpLCwsLCkpLCksKSksLCwpKSwpLCwsKSksKSwsKSwsLCwpKSwsLCwsLP/AABEIAMsA+QMBIgACEQEDEQH/xAAcAAACAwEBAQEAAAAAAAAAAAAFBgMEBwIBAAj/xAA/EAABAgQEAwYDBgUDBAMAAAABAhEAAwQhBRIxQQZRYRMicYGRoTKx0QcUQlLB8BUjYnLhU6LxM0OCkhYXNP/EABkBAAMBAQEAAAAAAAAAAAAAAAIDBAEABf/EACMRAAICAgIDAQEBAQEAAAAAAAABAhEDIRIxBEFRImETcUL/2gAMAwEAAhEDEQA/AAPCnCq8VqZilKKJSLrUzsNkgaZj8hDjU/YfKKXl1CwVaBaEkA9SkgtDjwrQSaWnl08sEAuolRBJKu8SSGfYQwZhc7CMUvgyRjUn7EJwmoT28pST8ZAUko6gF8z/APMa3geCyaSUJUlGVI1O6j+ZR3MepTqp2IuOv+IDVHExMxSEh2QVMDcF9egsYxyZijZY4kxpMpOV2Up8uuwc+3zhSrsfBQFXYh77A6PAuuxVYqFTVZZiik9mgzBlQEqlDOsB2+JZbcNAujrahJ//AFzJUsgrDKT3+8/8tKgzEnU2EA02PjJRAfElYZhIcsA58IBDDpqkqWiWoJBAzMQAWdgd7B4Z+IaybMnSkTuySLqSTNRMSovk76kGwuVA62Fo+qVqUuVTzAlBSFZVImGYiYSoqdyWzMyWc6RvSMbcmJ1aCNbGB61RoS+HRNGRRyjnuk/s6QjYzhEyTMKFJNiwIFlciPHlGxpgSvopy6crNtBqY237K8A+70qZpsqo77NcS02D883xeCkwj8FcHKnrSmYlSZYUDOOXY3yXGpYjo8a1iGK9mogJSB1NxqMoHIMPltAZZpKjseNyYvfaHS9tLUzDs3Uk2D2JI9b+MI1DQqRKTnIBQsjXVKx8gx9YLY3j5UkpcOdQdxuSNtYDTpzBXmPB7+WghNtxR6WHHUtmicL4wldOmWSSsJe/J7/vrDThK3l+dvDk372jFcPxlSamRNVdAyy22CScp0jVsCnEqUC5DHL5Myujv7QqS4u0TZI7YdxCtEtOZWgt9ITF1meY5uFHU38ou8TT1GZlNwlNrsHO5EBhVBKct3F3bbxhOSVsyEaRJjFQiUkvYkajru0ZZj2IJmzTlFoNcV8Q5nQznn+9oU0C8U+PipWxeSfpEqAAI4mm4bXlHtvX3jkpvytaLCc6GrDU9IdMK4dSinlqmuF1BUUs4KZaEggnmFlR/wDVMJeXKkqZ29D49I0DDcYTX1P3iZ2qUIlpCcqc2VQF0gaFNm8Gjn0cN/CWASU0yj2ctTnVSQTo2pgRxFw1JCWCUi+yQD4QOlfaBJQgplpIGZ2Kx7AAn3ijV8dS5v8A2XI3ExbH0EBOTpUFGOxaxTAkoJbn+3ih/B+kGazGUTC5lKHPvFvcRCrFkM1x6H6QKcqGSigFOoWFrRT7EjQn3g6axIu7+UDVKcw1WLaRAmasbmLX3+b19THEpN4sZekcckalgn2hGf2QLIWlJSW3UEsPIgH1hjXxlMRKYEKcm+7uwjCpbpUFAkNdwWPlBzDMfOdKZpXMlFQK8tl5bPlPNnhTxtdMbHJGv0jR+IuKJwnShLWALoZ2HeFifBQ9zC5VcXZqjIZuWSgCwRm7ViPisXBub2sLRHxVhqEyRNROVMJWEd4ZSGcs2r2BeKNZh8hE1CkBZUU/9PNqdcxUfgFgfKDin7Nf66DxoAqtWKZUwFLqXMypLuE5mSkBCEjTTlrBQ8MUsvNMqpq8ygClKlDMtrsSU2BL90awu4TxMqmKjMkhbuLKKXVmJBAsTdn6JgLU8czVzsyjmU4DLuEsrYac7QT0bFJumNEzgsKcycPAQQcsydNyJ7wse8saDYDU9IMUfAqU0akTVJSgkEALAQlT6pmXAL2eF/jDieYKcmWoKRMUQtwH+FISANhrpC1wtxRWy1BMmcUy0nMUqI7JN9SFAj0DvpA3ex0sTi69s1mi4NmKGYFRTltnSAsr2c2CktbMGe1oq1vDc2UpalSyAwykEKBUbABjYnTzgEftBqrTJk2d2bslSUoloNjcI+JVwbmC1B9pa5qckwheYJCGDDMSwzctRccozlFgywZF3QZw2UmkkBB+IqzqLggmwA6jlCvjeIWClhx2hzXvYuDba8VMX417ZRGUyyLFHJQUWLavt5Qv1ePpmZ2IOZleDWP6RNkUr0FiSi9gyqWAbnMQbnmTr++sfVEjKnu/Cu4BL3FiPeKJndooqY2LkB9PDoI6nglCVcn310Gm2kGiy12T0FRoBsX30Gnu0aVgmLDKFBgbAqfU6B/QxltHVd8JUzAG2jgubnzhkwuryltUkOny/wAtAZItmzgpx0OHEGJAzLlu6CHOp5jp9YXavHQmWpRBzCwAa78+QF/GAuNVU4Edtd9xoPpC9iGJqI7MGzuT7NAxw29nnymktH1fN7SZm3MQrYWe/KKpqANDHpqdG15xclSJG7ZMA7NHuXMoc4rJUtWloN4RRJQtL6l+9qNI0GzxYZOTnb2j7DKlQQEhSgL6WHnzibEzJlkOJilG9iANW9d4ioEoMpRuFC6X3Tv4kHbkekcjZA2hlkzcm5LRo1JKFNKACHLXs8I8shNUFdQr6xq9CtE2WGZ23hGRtMv8aK4sT62YsJ7RkZTtApGLylWKEg72BB69IYMb4aUs90DyUQPGI8I4AUDmW3q8CkhtSUhem4fJJJIA31aB9RhiNUK8neCnFWE5VsjSAcqWrRn6vBxuuxOWk6opzwZZ+kd/xQ/mV7R1iMogAGB/Zw1bImqYYlCzfto4RMKZgIcHpaLNPKBa7P06dItSMDmlScsvO5Z9U3tfkA+paCMSD+Hr7aRNWvKOwlkplkN2kxaxKUs8iGfzj2ThK8wTnK0JZUw/ClWYgBOrkBlG9mGkBF4vMRMNgy1BRcWWAospzcAkP5w0YVxJKlpmJmOrtVWO57mW3SzecBdMoxAjHZ8tMjOEfzJijkOoSgH8I/qcHrAClwRSgnuqKppZNtST8hzgjxFVibPWlPdEuyRzypYjxcWh04CokhBqJq3UlBTLST8MtCQCx2KlOPAGObpFChynZW4m4LV9ylmWc4C3WpOjFWQEDcAD3hEE4SlFIDpsVAaHK5APO5EbjjuOoVQzCgoAyjIArUWP6aRg1Wkhb+dtOv6QEeqDyykpKT7PF1y1KdR8BsByA0aDfCaJkyoRLQCqWshK/wAqUn4iSbAAOfKBFPSZ1Acz4sNz5C8FanFrdhJbIHBbcA26bOS2pMb/ABGRtpzkwtxPw5MlLUZX82WCyVi60sWvuH57iFOplTEHMQSH0bpBxXExlJSlDOA5OqnuGURy5dTC5U4gVBn3vfWOV/BWSUXuzmmqMpfQGx5sTeCspVkjY6eDwuFV3i0mvYMHjpQs3DnSTUi7VUxdwXILQUpp3cAFlJ0JPmflAajre+Bzt9IIzAqzkMr2vC5X0XYGpJtDZW4x20pCcgBA71g5YDpYc4Rq2nGY2v0g1hk0grQokkpdLbsdvX2ilWWL+sbjuyHyotAddCY4EtjBWbKJBJHLSOEAan5RQeecU0sHZrQdpqFiA/wgGwd7adIDSyULG4/SD9JMTlzJ6eJILgecYFWrGDDOFpNVKJmLKOySpQCQCVksyS8EU/ZXR9mHq1FViyUpITuQQ55gP4wCSkqpZyASFNmSBbS5HUdIWsHr2mBy1w5difT92hFy3RVGEWkPK/sZmFXaS6iWpkg5VJUD+oiKSmZTdxYyqH7eGDAeIQFIQFhQylRV8WUlXdSTo7OfIQzYhh8mtQx8lJYFNmBB3PjaF8+WmPg/8nXoy+o4iILByfGHXClhMh1KSbcwQLQoYnwoukmrSsEgnuLLXHO2/wBIVKvEZklZyaHW2vWCS+DpZE1Yd4hnPOdnToYGzRKSknKl/CAc+vWokqPkIjn1pKdYJRYp5I7JlIlrROWsmzZWId3662+UCMg/N/t/zF2WkHMhRsA/s8Cs0NRFJ27D0lF26wSM0oQCm5exSQ+z38T7GBSFkbtE9NUqS3dSoaAEONdNQ0aAkuiNZK5qiLICSkaDui+g0+F/GOaeqdgfw6Dc2/fpHtOsBSgWc5m89oHTVEHk3yjOw7oIyEOSo3G9tYa8J4kkyZfYuAlUtRUbkhSvhQLW6wjJql/mjrMlvi5OCOkC16LMeWtoN1WKKIAdpfIbHVx9IDrWCrMTmbfp4RXVML9I+CxGqNA5M7n2XZlXlBCQBsSkl28ydY8wyYlBdRIDuW1LXKfYRHMqQRoHEUJsy8FFVsVlyckWKyoS5UnRT+uvlrFAzY6WbAcn9/8AiIwmCJtni4+THa5bREY4FqiaTOKSCNQXhgmz83eGmoHvCzBWhqnQE/iHyheRWi7w8vFuP0L9qBlmNodLsXsdNI9qpvMOBvZgDpceEQUpzJKDuQQeXOPlKOUgl3SG8hbxhC7Ls0eaJ5agpISnV7xWqVXUkXYt/lo6kki4tt18oiQ7+MUx6PFlGmcrHT9YMYHP77M4Y+ZgXMl+kE8NR302IYX5xrMG/BqnJOSSzkEFvykNvGcV8s08+ZLdJykju3Hrzh7koUmWFpckWCmLM7s8AuOKHOuXUMEGYgBaWPxpsSfEEHWFurHY26oqYRjisxGiiMpN9APY21G0NnDnEikLRLE4jKL2dy4LMzbwrcPUwVPTnByA3AN1Oghh84+xBCqeepBCkgspOZipi7OQW0b1hMop6KU3WzasfwL+IUoSVZZg78tSb/8AiejEa7xieJYLPlkg5TroSPnGtcI8SDspaVlrBzZiBfK/PSPOMOHELOZBCe0cd4HKFn+ofC552vGQkvYPGtMwtWf8Q3jmYYYMTwnscwnHIsP3NVOHAfoSLeELaUlSrXihMRJ0SkuVEbj9PaKv3aL9JMSlZBFmPq1o67DoYIVZIIkpixIuxDMG/WK0dpS9mjWdZLWUgSUrlnPlfNbupJ0GY2URclgwt1ihUo/O7jTqDBilSsIUB3Ur7qvAhrA6c/KBWI04QSAoKGji4J2+UYmE+iozXidE0NYRVmoIZ9nPvElLLCiHLbvGsyL3RIpheIVzA1ouzKEP3VZnv1Ybty1vA+agg3jk0MlFxOVLeOXjuXLcxYlSA8boXTZFTyQdSwgvIw5I1L+G3nFRFMC/IX8YvUy3LQuUtlGPHXYPrJFyB+/rA/srtvDRVUAKbHf9+MBKqhIGbmS4joyOy4vaKMyW1iLx7TzClQMdtuY6k02bSGE6i1LQYkzLuPERcQgCcGuNejM5EC6SYQCk6pv1idE5lg8teo5RM1tntRyJxQZmyLPlFvTXnA9VzrpYCLk/ECpIACmAYAb39ySduQ6wNyEksLjUcvGCx9EPk46la6LHZveI+0yGzvzj2TNUmygw2/xHcuWZk0JTuQH8d4cSKLeglR1y1hmygDclTl9WNvaLc+iXNp5iMxUUntEg3JypU6R4g+0MOHYJRIsudMSoWM1JSoCzqzIIYB+RfrF1XDShNROpymplgkH7uxYNotPxdd/KA1JaGOMsb/SMuoa3s1JUnSxOm2oHlB+pkGpo1zR8UksALqKdyeQDjXXygTieG9hOnSVJKci3SC4LEOAx6H2hi4Rx1EiXMl911Zyp9FHKyEltQz+5hUtbHp2izg2MJMpAXY/AnRhZN2LDzOg5kw6YNiYnoXLUUlKk5SXJJLNmHMi5fSEOqwuWjtkMAUOpGveCyMoDHYaeD7RYwGrUlYQC6gO8QXP9rA3IAbkCTCWl2h1WqKH2oUE+VVqmElUuaAZamtlbLlPUN7wn0VOVP8IfrG6TkJrKZVPOSSFXD65s34T0tpCbV/ZUhCyDmKdjzH6Q+M1RFOFMzmtk9moCx8IJMrp+/KD1V9mqzMQmUTlJYk/h6mD/AP8ATB/1legg+SYt6M2aLMqawd25tqeTcoiSBHM2XBmJFxM9DXUo3BuHfnrEFfL7R+zl91DksbkHQnlbaK0tFy0WqSpAJToVWe+n/EZRvZXXJR2KxrMzhv7MuZR+XvAlCyD4QYxVXZTMouFoSX0sSSQOQNvICBFWkhRcMXL7Xgxe1sI/xV2OhCSkNbV/XWKpmBRJOpimdI+SYykNeVtUTLEWqWwIPlA8GJBNMcZGdMKylDpcxZEoZtfm8BZU3rBOQAWcvC5Iuwy5hSkknOQxI8X9fnHdXhfIG7huvPptBLB6mSlITqsXIA+Z9oYZtPKmFJQbs5G1u962hPJ2Vzx3GjKlUhuNgYLS6BKUBwyhr9IqTSQpzvq+5L3+cMdLR9p3bBYv/cINydCseBOwHiFKHExO/wAX1iCaADDPjOFd0JSPTx0EKqideX6RydoJx4Wg/JpUqldsAAUgBPRaWL5d+b84hqKf8QIUlx0vzO+1h0i5whgy6qYJSdFB1ObAJOpPI6Q3zuDxTJUntArMokbANYgBtH26RifFtmzippJdiLOpylTG+nj1Z4q1OOBCz2acr7Mdi+u94a51LIJaYWV+YO1/D10gVxFQ0ksZkkTFqFg5AGvePXp4QfJS0JXj5MdvQtT8ZmrNyWZgBy8oKYNiM1CwZalhepKXBAHI7eMUaNJKSBYb266Okc2g4inOZSwFIdkj8p0cK3THNpdBY4Sa3sMVqDiKFrd6pIYDRUwJG+yiz7bCFmnQUBWZwWZmuDoXhowXD1LmgJaUUlwoWU+wSQHHrDbjfAIqEBUvKiYwd/hXs5Oyuu8B2Dmhx2hWwyrHaU3aMRNlkEuxOX4UF7JswtdjEuE4YqTMUFB8pBJG1gpiBqSGIT1vEFXSKpkS0ZVidJUo/wAzKlBSzFiDdKjlvyAgarH5qpbLW5Xr3QBez2YnwOuUPAcQFJrs0qhUjOlSQrTV2YBIJLaqcnQaQx0stM2XkOqfZ9IUsLKFjLKmF0gDMCFA924vZSmtyFoYaEkKTZaS6XYPtqTYfpC4vYqaOzQ9mq4aJ/vI5j2gjMQJqSCWLHKeXXyeFr/41Wf6kr3hxOYEU3iGYS7aREqqPKIxUDeKaBskBKbmOZ6gVBQJDh28P+Y6Jfq8TUNMkzAFlgxP0HXwjjgjgPZLrKYzR/LzXD3s+UOeresEMZ4YE/EpsiT3ychKnJEpOqio7sAB4q5iIqWRLlNUTAWSRkAZ3BGm1usP3AuBqTTKnkFK6l5ijYkoUXADi3jfnCMs3F2g4LVMyDGsH7FZRcKStSSOQAT3iepKrf0wKKIfp61zkTp2RDKqRMIDnME2SjmUJCVeOc8oAKwxC6xUnPbvd4aKYk90bAjaGxnaAlH4AQlo9KYu4lT5JqwRlv8ADq1nbydorGYIMCjlCIIUqHHURFIS+0TSpCndPxC46jeBkUYnx7C1BTsCpjyflaCdNUKEuYC75DlId35ekBKOtUsiXMIQH10vpeGsypSEkZnYak7t8omkqZ7OLjOP5FXEh3kr+IMBvq0OuAYcJkhM2WploDF+QdvkPWFeYUmWrYjvJHTMx9rxcoXzdwsTdTfCP6Rze8Y3obDHTv6M1XPGVki6gx/pcb8ozWdTmXOmSSXIUQfH92jQZISzKUqXu9mJ1dz6tGaVs95y1gkupSgTYlyS58YPHuyTzJcZRoa+DeI10ZWpADzE5HO1wXHWLaKuvq1kyUzCBYd0nwAJsNYXsMXL7RHaE9nmdQBYkNoDsDo8NtR9ohGndSAUoQhwEABhr4axj0+jVVadA6bwdXq/60xMtA1K5ibc7JLkxVThKOyOaYjOEqII75Jdkg3ZPvHE/EaiaHTJUXd1qBLv1NvSBa6dQP8AMUlJYmxfytYeEarZqcYX2z6nmgEMopc3IOrQWk1KQFkTFMqxBsVAaH1gL2OUHU8iNGialmSy5WSG0A1P0jWvYMJuGmgpQ4nMl95MxQAHO7dWu0HqHimomjMpfdSfhdg/Nn1D6wjmuTcJTZ7RPSBa82Q6BjdtTpeBpjllj72HOLuJRPyZgCU9XZoVqaeVO5JUb9G1MTV2HKR8YIOl+fLxgZKUy7GGwVI83yJPldGu8DUM4UsuexWgrUDlLqQkBr2fVwADr4Ro2GyXAU9iAS439dGtaMt+z/ixUiUUulJKiCVObAOBro55RquEYimelyUsfhKbAbH3eJ9ctgStqy8Z6Uakbu4/XkIj/i8v/UH+36wNxnDZSgkMASXSCpQKi2oY3Nt4F/wlHKo/3x0m09AqKZhE+TFVaA7NBGZFasSNRbnFpIVDLI+HWNN+zLghCkiuqfhTeVL/ADajOfMEAdCeTpvCuDLqqlEtG91k6JQNVH9BuY2umpglIQkMlIYJ2AFgGifPlcFS7G442Z1XUon16qcpyy+0ByjaWGLDqz3/AKo1mqUmXTrWkBKUS1EAaJCUEpA6CwaFSkoZYxIgDMvsFLWfyupKUjo7ExY4nE1SRTIPdWQuaQbplBSXHiohm5PCJy5SX/BtUBqbCkyK1VLLYolSkAux/mLQQ58ElRPVcAOMeAzKP3iSQkJAKg5sdAQfSHf+GolZ1BYJmLExWzKYDfpaFPjvH0qSZKVZgQHu4Gmra+EBCbeTXQfDlEzeplZluXIP0f8Az5xLIkhfdYDya7x7VLDkhwGYeQb9I4E1yGDNqY9C/gpRSeyZcjIeo0j2VMvqyufKJ6hbpG+3+YjWlIToXG/O73+UYhjVdHk9BNtC7jr/AJjuXiKmY6b825RwidmGU+R3iEkvb4hr1jmrNUpRdxZZk4kb9y3uA+z6xcosdQhWZSCHDW/ftAmYu/W/0iMnmeWnJoF40x0fJyR9jjUYrMmSFKsEp3sWCreHOEeYjloOcX6Wc6ShzzAcs/hEEoB1JNvrGxXEzyMn+lM9o1m3QwxqrkIQAmUgLbvTCMylOM34nCQOghXlhiQOcMXDuKpRNSpaSoBJSUuA4226mFy7GYWmgTVYzMmFnUok21J5NHScMnhytGT++xfw1g/iOPSwf5EmVI3dLFTt+bYu2jaQvYnjKpp3cWd9YKO+kZNqL/ciKZNWe6S+W3hEMoh29+UQ5S+msdSVqSTYXg+JO81vZLNlZfL5R6mfkIIJHhEa8yvOK82URGqP0F56dxLk/EVKPfUVbC+nQRBTys0wDmQL2F+Z2iDLvHXaWaOpICWRz7CNFUFLj8TsBcv1fkNY0XgXHClJSpdiLNYAu/raM2w4sQoh9heHTh+QEm2921u7eQhGboZE1ikxJE1OVRc7FtLc/OPfuq/zq/8AdX1gDKmEAEWIN9SSLOOm5i9986/7jE3I6qMSmGK5SFFv2InmpcQw8C4Lnn9or4UMdi6ncD9fKPQnLirJErHbg3D0UNPlHemTsq1k7d2yfBPzMMdIxDtp6QLQcyn8h4At84NUkogH98o8uUnKVsrUaQMw6UlFbPJIzTkyiOiEApPkDfzi5hJSoGeL9scwJ/07iWPAIynxUYrYzh6lDMhgsBSQeaVhlDp9RFGj4pp5EpEqcsSly0JSULcEMAlhbvabPDe0D2ecZ4miRLtKStRe6gcqRpc6FRJYJ8TtGeIw8FInrQ+YqKUtlQ4LWGqrjXS0S8XcVCpnAJtKRo794vctty8B1iGRxGspSkKSEp7qHS9hdhyFyXh0IuK6KMbRHVUBysEqtqwdI/WBVRQZmuHG0PtLi1PMSEqLKS7sdbEu4szAevSOZHDkucM6FZhuBa7WA56QX+lD3GLEmno1ocLRZVkk2D2ifEcIaUiYNC4UL9xQ0B8f0h8GAJmS1IUbBRbNYg5QA738DAaXw+ormU6yEkMsAlhMS9iDzDj3jlOxbxoRPu5JA3a0cTkEEEfEIJYjh6paiFWIJGum1unKIa1eYIW9y4Ib4WLD9faG2JcfR1IlfeEhKUgzHdxqQlJcewIinNGwBzAXfe4sI7p1FCswJA5jaC+K0qJqJcyV8WT+ZqTnds3gQx6Rl0zuFr+gJQykEPoOj8x1iJa3W4e9zFhCcp1dxZrBKjYXO7iIlU7ODqxP/PpBC91RAJrKeJ5aikk9bRTXpFumGYHweMkg8UvQYm04V6OOvhA2opsquW8XZE7MgH8hYnofnHdSHLE/46wmMmmOyQUo2Qy5ThxyjsU37MfU0spU23OL9gL8v2zRQnZA0URKED6+SwI5wSWk8vAxTmzCBsVa84IGilLlgo/tF/UxSmy2MF8LkZlKQdVN89vWOcTpQxUGZzbceMLvdDOFxPcPnskB30serkkdRaHbAZilaKyhrhtevlGfUayfKzQ6YHUFASHsR6Hk3KFZehkGPUgJZiCbcnNunPeJvvsr+r0ELaMYYHLyL31/xFb+Mp/On/2EScGEJtICpgLk2A5klo1nC8OElCZYazk9VMAVe1vCFPgDBAc1Qr4UOEbutg6m6A+p6Q7IAUddh9Yo8jJ/5FYo+y5QynHh053gtILaj/HWKtNJZIi1mESxQxs7m0zgX666QvY0su1iBe4CvR9/rBXEZ+VJLaQszq4qWHDON20gr+HRWxBxTDWUFnQgt1Ym5bSLuH4MhZOWWogZbgkG5yg9STt0gnieH5jmfTMGO4ch+jwW4En9nMEpSQyi6SRvz66+8VcnRY4qrEipwVaCSoFgXtYkOQSR5etouYViS5EzMlZyuHB0JDHL0IDiNersNSbhCX2Leh+RbpCvjPCyV8rEOoDRRLXG91h+gMDzvTEJpl7CsclVkx3SmYm17LF9jopNwL9Y9x3De1DghExHeSrZxqDycRnNXhk2l75chQBzDchTgc9TfxEHqLiearuTAFJJGYhioADZP4hAyXwI8x3ARUIEwDLMSySk7EMSPMOR4iFE4QqVOMuYAlCg47RwklizkDW/uY1RWQpC5YezKPNt/Ef4hR4tp50wZVqB7ylCxIzBxb18LiNhP0Z/ROMoKdKQXu/9uoYcohk1LEITmABblrzjlQUC5d9D12iXD1OvKbuCC+6tvWHmtplefRqRZ8wsfHy6EmOJ04Llufi0c7sw9G/WCFcO1SFm2UZSLBsuUFQ5k3PlAeYWf/l3jkxU1XRUINxE1DMYkcwREU4h7R8SxB5w1iYunYWweY6ij8wI82JEEKGVnS51BbzgDIJCn0g1IWJc1g5CgFeoYj1ibJEshMkqpYSoHn84sZSQNvpEk2bnlq5oIHjrpEVCphuTu58/KDxS1sRmhT0VZhN4pzZgfQ7aB3OwblF/JYOdQSbRUCHJLw8mqmc4PUypVQFTwoovYaudNYv1CZLKJcHSwbMb6J5NvAStlOQdSfnBDD5ClgFQJKTcqch9b3hU17KMdvSQKXIKFgh0vcAhrQYk1J5tEOPUhyhZU5SWFgAxvYu5ufaKy5gSElL6d62hb3jH+kC4uNphydVEJ520EUMyPyK9/rHCa0qFmHr+yY47aZygOBtm0JppUiV2ckMiWAkPqo/iWepLmKtMu7/5+UR1M2OaO1zEktu2GlSGOXNtc308o7XMzBgWLekCUVz2Gp32i0mqAsT+/GA6Boo8Q1rFMsEB9fBreT29YE00zMsBZ0Yvuw5R5j1QlU5at+6A24a/uTFHDlpCisksPd7N7wcVYeuxlpsOlTZXa5b58iC2gBcu2+3mYr01EZGVaLpQo3N2cgOT4HSGDhsSZsialGiVuNiSEBj0uCTEWIYYrIFILnL8L2IPT0vDJWuug45PRZwniFC2QphbVRABL6D39DBZMpGXusQp262vr4+8IdfPpgznsZrsoMW0Nxtr844ouK1glKVoLWD3tpr7R1syWK9xD2K0Ut1gov3gQod29/BirL45RGb4nw32agaeYFFnId3u1jzLKLco0ekxqYsd/IodAzWLOPX1EDzJlTFXpwN3QWLtbTS3zgVI5KQC4dxjIo5gGIZaTYE876G0X8Xp0rTZWZNsqhctytuI7qOCl2m0yrKYqRN0IB56gjY9IpKkTKZJlzW7NLlCx+Em4PUO3rGuO7RilYsY1g7LMxuQVsNWf9YC4jhxy9pLHwlix883TlDUtYWFE3FmBsS+vsXEDO1EtSkgOA6S/wCJ923cb9IdGQyKtAkVQVIykByXf8T7gQMrkMCwsC3m30aLNMB2igANCUve4uQPGPFLzEsO6oaPyceV2hiVCpfpAZZjlVxE9ShrcrRHK1IO8OJujuTMch+TRfkzrpPJ0+A1b1+cDQnKSIuylPLKerwuSKMb0MtMt0FDgOpJPMtceWnpFZMjvKALA6aXMRU00FKb3CbxNiFPlCSdOdoTDUqHZIuULPfuzC17XHXyijMp+8xFvCLkhZVppuPAWg1gvDpqp6EXyDvzFC+VAYHxJ0A69IqshSt0U8O4NmzmUoKRKbYMVh9n2trF/ikS6SUES1PmDZUlkp8fzHeNLXIGTQAC3gkWA8htCJjnCkqc5CipnYjQHVrxK5XLfR6+GPGNQ7ECi4kmoLSvQAEW6GKlZXqmJKlAa6gNe/K28NicDk06VKUO0UUkJDMAW1Ls7Pz20hdqMNOQJzA3dg733L+UNjKPolyY8zX6B8moIHpHXb/v9mJcQw8SSAFhYIFwGbmCDFLtoPskdx0zbKm58I9dhyiVMsubREsR5449lTn6HX03ihi2MZCGOgCtrnr6RLPXlBJOg9ekLeIzu0Lm1vQPZ/eM7MIKvGM6iSSXLwLq8WVokkc48qbEv84HKU94qxwQvJKjR/s44nUmelCy4WcpOtyO75Ow8406qpUh1Oe8wA0ylwN9HuPMR+ecNqlSylSSUkF3fQ7GN44bqxW0qZhUxbKr+5PXnvGzjsyMk0LPEeFpmpXMKQ4dJSq1h+INe0ZZUSloWyFN5/WN2xzDcwKVaJFiLWNzbfQQjJ4LUtYUCkXLBtATZ+uloBaLoVKNtgzA6up7rLPNQHJLAO8PnDlHNUcyklIf4lWBDWZtTFzA+DkoAK1OBYgAAKtp4XhgqlBKEpQEgJFuQAgXC3YrJkS0ivWKBGQbWfm1tr36QLxnAxNlqQoOCksDsTe0XpCMxcF+vnf9Yurlqytv6vHLYhOjDMWpplNNyrJIBZ9ikDu+n6RWxlHao7RB7yGSpt0gHvfL1jUsY4fCwQoBWmVxyYt1cj3iDC5NLUJVKnSZcsp7pKRk1LAuGHRuccpL2OU6McqJeVKVpszmzvpcR9Qd5SdCkqc8++wPnaNGxz7L0oSr7vNzM5yKA9ArdtNHjOvu66acyklKknVrsLgh/wB2h3K1ozltMF4xKaZMA/MfnFJSCz8oL8Qq7Ra5oSlKczd028b6v83gQnSHR6J59k84ZpYW9xZvLV4kw6czv+9v1iAnuN5x9RIJLAEk2bfnGSWjYv8AQZp03J5f8wRqJBWAEjZr2beBUuWpBGYEHQu4A+p6QycF4SurmEAhCEkZldOQG51hEo+y6De0UMPo5hVlQgqcsw5/sxq3D9Gmlpgk5UzFF5itb7JD6sP1gfKxCnpFpkyQgrWcpWSDkDOSTdz0fWPsSntZFwCAVWKl2JIGrcnG5jpZL0Fh8ZN2G59XlS6mUnmLH0hJxzHe8vKopSo7FmDNcb6xVxHHezSoIYoUSVBrpOjPZ4VKuqcvqBz5PC1s9SEI4lb7LlTiCAsvms+UhiSdNToIFJwybPUrskOQCSHvYPZ9Y+7UqY+kfIq5qHKAbC51t5Qa0T5WpLfQMn0kwB1pUBsSD7RH5RanVcxQc5ikXdi3rEHajn7w88ObjerN5U1/CKlWlmiLAKhS6aWVFydT4CPq5RJjzXqVDUAMarCbDT9QYXqjEBmblygrO+EncfUwBxBAYnwh8IpmN0VZ87O5iqQH6xLKEdhA5RYieTtkSUtuY1D7H8fCJi5CiAhYdIOygPo3pGVzFl4YME7sqbMFlpAKTyJLPGSVoxG842zKfyLa8g/70hPp8WHeDhCknvC9ikuSf7oZcFr1zqKUuYcylIJJIFyEPsIFLwaSpblHxMFXVcHzidpNl2F62WcN4lTMSAhyAwf+pma+sFFTcwD+nSIZWAyJEpZlSwkoSVJ1LG9w5N47BYJbkn5mB6FTq9FuQgANpcaeLt4H9YtTpnKKcpXdUeo+Yi3M18T9YNdCmVJ9Hn1fl5Qv4lQdiTOlglQuR+YPp46l4YpUwln3f9Y7qpCciS1y2t9usDJIJOilQzUTkAhtAeodjp4QrcY8KS56SR3ZhFi4GrG+++0FsYPYSCqUAgltAD+Jt+loDS6tS1nMXZSgNBoCRp/aPSMTroYo+xIxTCslKJJSDlLKVq5TmKSOhSv2jP5sspWUtoWvG9TsPl5JactlFOYEkvYJ36ADyjJMVp0/eiGtaHYpPZk42UMDwKdVTQiTLVMULkJ2A3J0HnD1h32dzaTNNnZXylkoLlD2zKJs7HZ9Y03CcLlUqUy6dAlpCCthd1ZQXJLlXmTADiyYSmaX/wCypX/kwD+wgJ5G9BY407Ml4gxNMyeMicqE2AOptdR6kxZ4d4hNOFkKAOotvAWqDTI+wyWFz0JVdKjcaPbpDXHVBRyOM2wlSYqpUzvKJcuOT6Ej5QUmYuoWSYX5x/ntsFEAcgGaJ6uaRfwhcls9Dx5tQbZ3imKKV9PCBCqsx7NmlyXiMG48YOCRPlyyk9HSaks20TiapOgd7b7xAqyn6xZrpymF4JrYC5cHK+ivUKmhACgsINw4ISfDYxSYwwSMRmFBSVOMmhY/h25QvRqZJlx1Ts//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32" name="Picture 8" descr="http://4.bp.blogspot.com/-SppO9J9EwsI/UDglTrkUozI/AAAAAAAAB6s/nr99aIHYC18/s200/jesus-en-la-cruz.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2420887"/>
            <a:ext cx="4248472" cy="40009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4735640"/>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540</TotalTime>
  <Words>1500</Words>
  <Application>Microsoft Office PowerPoint</Application>
  <PresentationFormat>Presentación en pantalla (4:3)</PresentationFormat>
  <Paragraphs>65</Paragraphs>
  <Slides>18</Slides>
  <Notes>0</Notes>
  <HiddenSlides>0</HiddenSlides>
  <MMClips>0</MMClips>
  <ScaleCrop>false</ScaleCrop>
  <HeadingPairs>
    <vt:vector size="4" baseType="variant">
      <vt:variant>
        <vt:lpstr>Tema</vt:lpstr>
      </vt:variant>
      <vt:variant>
        <vt:i4>1</vt:i4>
      </vt:variant>
      <vt:variant>
        <vt:lpstr>Títulos de diapositiva</vt:lpstr>
      </vt:variant>
      <vt:variant>
        <vt:i4>18</vt:i4>
      </vt:variant>
    </vt:vector>
  </HeadingPairs>
  <TitlesOfParts>
    <vt:vector size="19" baseType="lpstr">
      <vt:lpstr>Tema de Office</vt:lpstr>
      <vt:lpstr>SIN OBEDIENCIA NO HAY SALVACIÓN</vt:lpstr>
      <vt:lpstr>Presentación de PowerPoint</vt:lpstr>
      <vt:lpstr>Nota. «Sin obediencia no hay salvación», significa que, cuando el hombre entra en contacto con Cristo a través de su muerte, y el amor que surge ahora en nosotros hacia Él, el Espíritu Santo lo capacita para comenzar a obedecer los Mandamientos de Dios (Lea Juan 14:15; Ezequiel 36:27).</vt:lpstr>
      <vt:lpstr>Jesús expone las condiciones para obtener la vida eterna</vt:lpstr>
      <vt:lpstr>Presentación de PowerPoint</vt:lpstr>
      <vt:lpstr>Presentación de PowerPoint</vt:lpstr>
      <vt:lpstr>Presentación de PowerPoint</vt:lpstr>
      <vt:lpstr>Presentación de PowerPoint</vt:lpstr>
      <vt:lpstr>¿Bajo que norma se les permitirá entrar a los redimidos al reino de los cielos?</vt:lpstr>
      <vt:lpstr>¿Qué significa, hacer la voluntad de Dios?</vt:lpstr>
      <vt:lpstr>¿Qué les dice Cristo a los que aparentaban ser su pueblo?</vt:lpstr>
      <vt:lpstr> La Escritura nos dice que la Roca es Cristo:  Lea Mat.16.18; 1Ped.2:4.  </vt:lpstr>
      <vt:lpstr>Presentación de PowerPoint</vt:lpstr>
      <vt:lpstr>Presentación de PowerPoint</vt:lpstr>
      <vt:lpstr>Presentación de PowerPoint</vt:lpstr>
      <vt:lpstr>Presentación de PowerPoint</vt:lpstr>
      <vt:lpstr>Para reflexionar</vt:lpstr>
      <vt:lpstr>Dios nos ama y no quiere que ninguno de nosotros nos perdamos, por eso dio a su Hijo para que muriera en nuestro lugar.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SIN OBEDIENCIA NO HAY SALVACIÓN</dc:title>
  <dc:creator>FAMILIA FIERRO CH</dc:creator>
  <cp:lastModifiedBy>FAMILIA FIERRO CH</cp:lastModifiedBy>
  <cp:revision>69</cp:revision>
  <dcterms:created xsi:type="dcterms:W3CDTF">2013-01-01T13:23:52Z</dcterms:created>
  <dcterms:modified xsi:type="dcterms:W3CDTF">2013-01-03T14:35:47Z</dcterms:modified>
</cp:coreProperties>
</file>